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Light-regular.fntdata"/><Relationship Id="rId21" Type="http://schemas.openxmlformats.org/officeDocument/2006/relationships/font" Target="fonts/Roboto-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5c202592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5c202592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79a561ef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79a561ef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79a561ef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79a561ef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6a34cbd0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6a34cbd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79a561ef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79a561ef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5c20259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5c20259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5c20259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5c20259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5c20259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5c20259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5c202592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5c202592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79a561ef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79a561ef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a33bd87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a33bd87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79a561e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79a561e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drive.google.com/file/d/1vJoLzhkDVF7NDUBdxtTH1-dD5j8mrivc/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3895"/>
            <a:ext cx="9144001" cy="5135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2"/>
          <p:cNvSpPr txBox="1"/>
          <p:nvPr/>
        </p:nvSpPr>
        <p:spPr>
          <a:xfrm>
            <a:off x="460725" y="526575"/>
            <a:ext cx="7588200" cy="424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600">
                <a:solidFill>
                  <a:srgbClr val="1C8DCD"/>
                </a:solidFill>
                <a:latin typeface="Roboto"/>
                <a:ea typeface="Roboto"/>
                <a:cs typeface="Roboto"/>
                <a:sym typeface="Roboto"/>
              </a:rPr>
              <a:t>Initial Use-Case</a:t>
            </a:r>
            <a:endParaRPr b="1" sz="2600">
              <a:solidFill>
                <a:srgbClr val="1C8DCD"/>
              </a:solidFill>
              <a:latin typeface="Roboto"/>
              <a:ea typeface="Roboto"/>
              <a:cs typeface="Roboto"/>
              <a:sym typeface="Roboto"/>
            </a:endParaRPr>
          </a:p>
          <a:p>
            <a:pPr indent="0" lvl="0" marL="0" rtl="0" algn="l">
              <a:lnSpc>
                <a:spcPct val="115000"/>
              </a:lnSpc>
              <a:spcBef>
                <a:spcPts val="0"/>
              </a:spcBef>
              <a:spcAft>
                <a:spcPts val="0"/>
              </a:spcAft>
              <a:buNone/>
            </a:pPr>
            <a:r>
              <a:rPr lang="en" sz="1100">
                <a:solidFill>
                  <a:schemeClr val="dk1"/>
                </a:solidFill>
                <a:latin typeface="Roboto Light"/>
                <a:ea typeface="Roboto Light"/>
                <a:cs typeface="Roboto Light"/>
                <a:sym typeface="Roboto Light"/>
              </a:rPr>
              <a:t>For the first steps of the journey, we will be focusing on how individuals move through the campus environment at ASU. Those use cases will focus on: </a:t>
            </a:r>
            <a:endParaRPr sz="1100">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100">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b="1" lang="en" sz="1100">
                <a:solidFill>
                  <a:schemeClr val="dk1"/>
                </a:solidFill>
                <a:latin typeface="Roboto"/>
                <a:ea typeface="Roboto"/>
                <a:cs typeface="Roboto"/>
                <a:sym typeface="Roboto"/>
              </a:rPr>
              <a:t>Mall Management </a:t>
            </a:r>
            <a:endParaRPr b="1"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Identifying transportation</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Pedestrians</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Incidents</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Urban camping</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Homeless identification and outreach</a:t>
            </a:r>
            <a:endParaRPr sz="1100">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100">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b="1" lang="en" sz="1100">
                <a:solidFill>
                  <a:schemeClr val="dk1"/>
                </a:solidFill>
                <a:latin typeface="Roboto"/>
                <a:ea typeface="Roboto"/>
                <a:cs typeface="Roboto"/>
                <a:sym typeface="Roboto"/>
              </a:rPr>
              <a:t>Parking and Transit</a:t>
            </a:r>
            <a:endParaRPr b="1"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Lot and space occupancy</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City, shared and last mile options</a:t>
            </a:r>
            <a:endParaRPr b="1" sz="2600">
              <a:solidFill>
                <a:srgbClr val="1C8DCD"/>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nvSpPr>
        <p:spPr>
          <a:xfrm>
            <a:off x="611200" y="541425"/>
            <a:ext cx="7851600" cy="393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0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3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3000">
                <a:solidFill>
                  <a:schemeClr val="lt1"/>
                </a:solidFill>
                <a:latin typeface="Roboto"/>
                <a:ea typeface="Roboto"/>
                <a:cs typeface="Roboto"/>
                <a:sym typeface="Roboto"/>
              </a:rPr>
              <a:t>By digitizing the analog world in which we live, ASU will unlock the potential of the promise of Smart Campus, City, and Region.</a:t>
            </a:r>
            <a:endParaRPr sz="3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4" title="raw_lidar_isometric_prespective.avi">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nvSpPr>
        <p:spPr>
          <a:xfrm>
            <a:off x="376125" y="376125"/>
            <a:ext cx="8347500" cy="45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solidFill>
                  <a:srgbClr val="1C8DCD"/>
                </a:solidFill>
                <a:latin typeface="Roboto"/>
                <a:ea typeface="Roboto"/>
                <a:cs typeface="Roboto"/>
                <a:sym typeface="Roboto"/>
              </a:rPr>
              <a:t>What is Smart Campus, City, Region (CCR)?</a:t>
            </a:r>
            <a:endParaRPr b="1" sz="3000">
              <a:solidFill>
                <a:srgbClr val="1C8DCD"/>
              </a:solidFill>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b="1" lang="en" sz="2400">
                <a:solidFill>
                  <a:srgbClr val="1C8DCD"/>
                </a:solidFill>
                <a:latin typeface="Roboto"/>
                <a:ea typeface="Roboto"/>
                <a:cs typeface="Roboto"/>
                <a:sym typeface="Roboto"/>
              </a:rPr>
              <a:t>Smart Outcomes to Improve Lives</a:t>
            </a:r>
            <a:endParaRPr b="1" sz="2400">
              <a:solidFill>
                <a:srgbClr val="1C8DCD"/>
              </a:solidFill>
              <a:latin typeface="Roboto"/>
              <a:ea typeface="Roboto"/>
              <a:cs typeface="Roboto"/>
              <a:sym typeface="Roboto"/>
            </a:endParaRPr>
          </a:p>
          <a:p>
            <a:pPr indent="-381000" lvl="0" marL="457200" rtl="0" algn="l">
              <a:lnSpc>
                <a:spcPct val="115000"/>
              </a:lnSpc>
              <a:spcBef>
                <a:spcPts val="6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Instrumenting environments to digitize analog spaces</a:t>
            </a:r>
            <a:endParaRPr sz="24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Sensors, cameras, and other smart devices</a:t>
            </a:r>
            <a:endParaRPr sz="2400">
              <a:solidFill>
                <a:schemeClr val="dk1"/>
              </a:solidFill>
              <a:latin typeface="Roboto Light"/>
              <a:ea typeface="Roboto Light"/>
              <a:cs typeface="Roboto Light"/>
              <a:sym typeface="Roboto Light"/>
            </a:endParaRPr>
          </a:p>
          <a:p>
            <a:pPr indent="-381000" lvl="0" marL="45720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Innovating IT across the ASU enterprise</a:t>
            </a:r>
            <a:endParaRPr sz="24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Generating smart outcomes using new and emerging network, computing, data analysis, and user devices</a:t>
            </a:r>
            <a:endParaRPr sz="2000">
              <a:solidFill>
                <a:schemeClr val="dk1"/>
              </a:solidFill>
              <a:latin typeface="Roboto Light"/>
              <a:ea typeface="Roboto Light"/>
              <a:cs typeface="Roboto Light"/>
              <a:sym typeface="Roboto Light"/>
            </a:endParaRPr>
          </a:p>
          <a:p>
            <a:pPr indent="-381000" lvl="0" marL="45720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Leveraging the above to improve lives and transform society</a:t>
            </a:r>
            <a:endParaRPr sz="24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Underserved communities</a:t>
            </a:r>
            <a:endParaRPr sz="20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Disadvantaged groups</a:t>
            </a:r>
            <a:endParaRPr sz="20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2886"/>
            <a:ext cx="9144000" cy="51377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0" y="3117"/>
            <a:ext cx="9144003" cy="5137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9" y="3119"/>
            <a:ext cx="9144003" cy="51372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0" y="3117"/>
            <a:ext cx="9144003" cy="51372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nvSpPr>
        <p:spPr>
          <a:xfrm>
            <a:off x="376125" y="376125"/>
            <a:ext cx="8347500" cy="45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solidFill>
                  <a:srgbClr val="1C8DCD"/>
                </a:solidFill>
                <a:latin typeface="Roboto"/>
                <a:ea typeface="Roboto"/>
                <a:cs typeface="Roboto"/>
                <a:sym typeface="Roboto"/>
              </a:rPr>
              <a:t>Example Smart Outcome - Identifying and Aiding Distressed Homeless Persons</a:t>
            </a:r>
            <a:endParaRPr b="1" sz="3000">
              <a:solidFill>
                <a:srgbClr val="1C8DCD"/>
              </a:solidFill>
              <a:latin typeface="Roboto"/>
              <a:ea typeface="Roboto"/>
              <a:cs typeface="Roboto"/>
              <a:sym typeface="Roboto"/>
            </a:endParaRPr>
          </a:p>
          <a:p>
            <a:pPr indent="-381000" lvl="0" marL="457200" rtl="0" algn="l">
              <a:lnSpc>
                <a:spcPct val="115000"/>
              </a:lnSpc>
              <a:spcBef>
                <a:spcPts val="6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Heat killed 172 people in Phoenix last year</a:t>
            </a:r>
            <a:endParaRPr sz="2400">
              <a:solidFill>
                <a:schemeClr val="dk1"/>
              </a:solidFill>
              <a:latin typeface="Roboto Light"/>
              <a:ea typeface="Roboto Light"/>
              <a:cs typeface="Roboto Light"/>
              <a:sym typeface="Roboto Light"/>
            </a:endParaRPr>
          </a:p>
          <a:p>
            <a:pPr indent="-381000" lvl="0" marL="45720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Homeless persons particularly vulnerable</a:t>
            </a:r>
            <a:endParaRPr sz="2400">
              <a:solidFill>
                <a:schemeClr val="dk1"/>
              </a:solidFill>
              <a:latin typeface="Roboto Light"/>
              <a:ea typeface="Roboto Light"/>
              <a:cs typeface="Roboto Light"/>
              <a:sym typeface="Roboto Light"/>
            </a:endParaRPr>
          </a:p>
          <a:p>
            <a:pPr indent="-381000" lvl="0" marL="45720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Every city has similar issues</a:t>
            </a:r>
            <a:endParaRPr sz="2400">
              <a:solidFill>
                <a:schemeClr val="dk1"/>
              </a:solidFill>
              <a:latin typeface="Roboto Light"/>
              <a:ea typeface="Roboto Light"/>
              <a:cs typeface="Roboto Light"/>
              <a:sym typeface="Roboto Light"/>
            </a:endParaRPr>
          </a:p>
          <a:p>
            <a:pPr indent="-381000" lvl="0" marL="45720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How can we:</a:t>
            </a:r>
            <a:endParaRPr sz="24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How can we identify distressed homeless people on ASU Campuses (to start)</a:t>
            </a:r>
            <a:endParaRPr sz="2000">
              <a:solidFill>
                <a:schemeClr val="dk1"/>
              </a:solidFill>
              <a:latin typeface="Roboto Light"/>
              <a:ea typeface="Roboto Light"/>
              <a:cs typeface="Roboto Light"/>
              <a:sym typeface="Roboto Light"/>
            </a:endParaRPr>
          </a:p>
          <a:p>
            <a:pPr indent="-355600" lvl="1" marL="914400" rtl="0" algn="l">
              <a:lnSpc>
                <a:spcPct val="115000"/>
              </a:lnSpc>
              <a:spcBef>
                <a:spcPts val="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Provide them with help to reduce (heat-induced) health issues</a:t>
            </a:r>
            <a:endParaRPr sz="24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nvSpPr>
        <p:spPr>
          <a:xfrm>
            <a:off x="376125" y="376125"/>
            <a:ext cx="8347500" cy="45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solidFill>
                  <a:srgbClr val="1C8DCD"/>
                </a:solidFill>
                <a:latin typeface="Roboto"/>
                <a:ea typeface="Roboto"/>
                <a:cs typeface="Roboto"/>
                <a:sym typeface="Roboto"/>
              </a:rPr>
              <a:t>Example Smart Outcome - Identifying and Aiding Distressed Homeless Persons</a:t>
            </a:r>
            <a:endParaRPr b="1" sz="3000">
              <a:solidFill>
                <a:srgbClr val="1C8DCD"/>
              </a:solidFill>
              <a:latin typeface="Roboto"/>
              <a:ea typeface="Roboto"/>
              <a:cs typeface="Roboto"/>
              <a:sym typeface="Roboto"/>
            </a:endParaRPr>
          </a:p>
          <a:p>
            <a:pPr indent="-381000" lvl="0" marL="457200" marR="0" rtl="0" algn="l">
              <a:lnSpc>
                <a:spcPct val="115000"/>
              </a:lnSpc>
              <a:spcBef>
                <a:spcPts val="60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LIDAR on Blue Light Poles to get body signatures without recognizing individuals (no PII)</a:t>
            </a:r>
            <a:endParaRPr sz="2400">
              <a:solidFill>
                <a:schemeClr val="dk1"/>
              </a:solidFill>
              <a:latin typeface="Roboto Light"/>
              <a:ea typeface="Roboto Light"/>
              <a:cs typeface="Roboto Light"/>
              <a:sym typeface="Roboto Light"/>
            </a:endParaRPr>
          </a:p>
          <a:p>
            <a:pPr indent="-381000" lvl="0" marL="457200" marR="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Innovating across IoT, network, and analysis platforms to gather, process, analyze, and present LIDAR data</a:t>
            </a:r>
            <a:endParaRPr sz="2400">
              <a:solidFill>
                <a:schemeClr val="dk1"/>
              </a:solidFill>
              <a:latin typeface="Roboto Light"/>
              <a:ea typeface="Roboto Light"/>
              <a:cs typeface="Roboto Light"/>
              <a:sym typeface="Roboto Light"/>
            </a:endParaRPr>
          </a:p>
          <a:p>
            <a:pPr indent="-381000" lvl="0" marL="457200" marR="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Involves scientists, researchers, UTO Smart Solutions and Network Groups - Neural Networks and Edge Computing</a:t>
            </a:r>
            <a:endParaRPr sz="2400">
              <a:solidFill>
                <a:schemeClr val="dk1"/>
              </a:solidFill>
              <a:latin typeface="Roboto Light"/>
              <a:ea typeface="Roboto Light"/>
              <a:cs typeface="Roboto Light"/>
              <a:sym typeface="Roboto Light"/>
            </a:endParaRPr>
          </a:p>
          <a:p>
            <a:pPr indent="-381000" lvl="0" marL="457200" marR="0" rtl="0" algn="l">
              <a:lnSpc>
                <a:spcPct val="115000"/>
              </a:lnSpc>
              <a:spcBef>
                <a:spcPts val="0"/>
              </a:spcBef>
              <a:spcAft>
                <a:spcPts val="0"/>
              </a:spcAft>
              <a:buClr>
                <a:schemeClr val="dk1"/>
              </a:buClr>
              <a:buSzPts val="2400"/>
              <a:buFont typeface="Roboto Light"/>
              <a:buChar char="●"/>
            </a:pPr>
            <a:r>
              <a:rPr lang="en" sz="2400">
                <a:solidFill>
                  <a:schemeClr val="dk1"/>
                </a:solidFill>
                <a:latin typeface="Roboto Light"/>
                <a:ea typeface="Roboto Light"/>
                <a:cs typeface="Roboto Light"/>
                <a:sym typeface="Roboto Light"/>
              </a:rPr>
              <a:t>Smart outcome migrates to Cities and Regions</a:t>
            </a:r>
            <a:endParaRPr sz="24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nvSpPr>
        <p:spPr>
          <a:xfrm>
            <a:off x="376125" y="376125"/>
            <a:ext cx="4334700" cy="45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600">
                <a:solidFill>
                  <a:srgbClr val="1C8DCD"/>
                </a:solidFill>
                <a:latin typeface="Roboto"/>
                <a:ea typeface="Roboto"/>
                <a:cs typeface="Roboto"/>
                <a:sym typeface="Roboto"/>
              </a:rPr>
              <a:t>IoT Beams</a:t>
            </a:r>
            <a:endParaRPr b="1" sz="2600">
              <a:solidFill>
                <a:srgbClr val="1C8DCD"/>
              </a:solidFill>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 sz="1100">
                <a:solidFill>
                  <a:schemeClr val="dk1"/>
                </a:solidFill>
                <a:latin typeface="Roboto Light"/>
                <a:ea typeface="Roboto Light"/>
                <a:cs typeface="Roboto Light"/>
                <a:sym typeface="Roboto Light"/>
              </a:rPr>
              <a:t>ASU’s IoT Beams will transforms how Smart Cities gain insights, and provide solutions to, the challenges before us.  As struggle to understand what it will take to sensor their environments, ASU is determined to lead the way.  By designing how we can digitize the analog environment in which we live, ASU can begin to understand to transformative power Smart Cities will enable.  Each IoT Beam will be comprised of over a dozen sensors with the purpose of understanding the localized environment in which they live and solving a range of societal issues.  </a:t>
            </a:r>
            <a:endParaRPr sz="11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pic>
        <p:nvPicPr>
          <p:cNvPr id="103" name="Google Shape;103;p21"/>
          <p:cNvPicPr preferRelativeResize="0"/>
          <p:nvPr/>
        </p:nvPicPr>
        <p:blipFill>
          <a:blip r:embed="rId3">
            <a:alphaModFix/>
          </a:blip>
          <a:stretch>
            <a:fillRect/>
          </a:stretch>
        </p:blipFill>
        <p:spPr>
          <a:xfrm>
            <a:off x="7891025" y="1200150"/>
            <a:ext cx="800100" cy="2743200"/>
          </a:xfrm>
          <a:prstGeom prst="rect">
            <a:avLst/>
          </a:prstGeom>
          <a:noFill/>
          <a:ln>
            <a:noFill/>
          </a:ln>
        </p:spPr>
      </p:pic>
      <p:sp>
        <p:nvSpPr>
          <p:cNvPr id="104" name="Google Shape;104;p21"/>
          <p:cNvSpPr txBox="1"/>
          <p:nvPr/>
        </p:nvSpPr>
        <p:spPr>
          <a:xfrm>
            <a:off x="5079775" y="878650"/>
            <a:ext cx="3093600" cy="63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Initial Sensors:</a:t>
            </a:r>
            <a:endParaRPr b="1"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Temperature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Humidity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Vibration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Sound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Air pressure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Air Quality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C02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Raindrop sensor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Sunlight sensor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BLE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Dust sensor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Anemometer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IR sensor </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Solar Cell</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Font typeface="Roboto Light"/>
              <a:buChar char="●"/>
            </a:pPr>
            <a:r>
              <a:rPr lang="en" sz="1100">
                <a:solidFill>
                  <a:schemeClr val="dk1"/>
                </a:solidFill>
                <a:latin typeface="Roboto Light"/>
                <a:ea typeface="Roboto Light"/>
                <a:cs typeface="Roboto Light"/>
                <a:sym typeface="Roboto Light"/>
              </a:rPr>
              <a:t>Lidar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