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Gill Sans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a2e5dd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aa2e5dd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84f9dadc1_3_1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584f9dadc1_3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84f9dadc1_3_1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584f9dadc1_3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84f9dadc1_3_1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584f9dadc1_3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84f9dadc1_3_1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584f9dadc1_3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84f9dadc1_3_1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584f9dadc1_3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84f9dadc1_3_1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584f9dadc1_3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84f9dadc1_3_1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584f9dadc1_3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84f9dadc1_3_1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584f9dadc1_3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84f9dadc1_3_1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584f9dadc1_3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4f9dadc1_3_1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584f9dadc1_3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861871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c861871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Athena - Welcome and Thank you! - 30 seconds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aa2e5dde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aa2e5dde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Gemma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b37248e9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b37248e9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Gemma - 30 seconds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0c55e3a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d0c55e3a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Athena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a751292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a751292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Athena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d0c55e3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d0c55e3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84f9dad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84f9dad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Athena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84f9dadc1_3_1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584f9dadc1_3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84f9dadc1_3_1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584f9dadc1_3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609599" y="2025651"/>
            <a:ext cx="6347715" cy="1369936"/>
          </a:xfrm>
          <a:prstGeom prst="rect">
            <a:avLst/>
          </a:prstGeom>
          <a:noFill/>
          <a:ln>
            <a:noFill/>
          </a:ln>
        </p:spPr>
        <p:txBody>
          <a:bodyPr anchorCtr="0" anchor="b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Trebuchet MS"/>
              <a:buNone/>
              <a:defRPr b="0" sz="37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09599" y="3395586"/>
            <a:ext cx="6347715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50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85750" lvl="0" marL="457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1pPr>
            <a:lvl2pPr indent="-285750" lvl="1" marL="914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2pPr>
            <a:lvl3pPr indent="-285750" lvl="2" marL="1371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3pPr>
            <a:lvl4pPr indent="-285750" lvl="3" marL="1828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4pPr>
            <a:lvl5pPr indent="-285750" lvl="4" marL="22860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609600" y="457200"/>
            <a:ext cx="6347714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609601" y="1620442"/>
            <a:ext cx="3088109" cy="2910579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311150" lvl="0" marL="457200" algn="l">
              <a:spcBef>
                <a:spcPts val="900"/>
              </a:spcBef>
              <a:spcAft>
                <a:spcPts val="0"/>
              </a:spcAft>
              <a:buSzPts val="1300"/>
              <a:buChar char="►"/>
              <a:defRPr sz="1700"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SzPts val="1200"/>
              <a:buChar char="►"/>
              <a:defRPr sz="1500"/>
            </a:lvl2pPr>
            <a:lvl3pPr indent="-292100" lvl="2" marL="1371600" algn="l">
              <a:spcBef>
                <a:spcPts val="900"/>
              </a:spcBef>
              <a:spcAft>
                <a:spcPts val="0"/>
              </a:spcAft>
              <a:buSzPts val="1000"/>
              <a:buChar char="►"/>
              <a:defRPr sz="1300"/>
            </a:lvl3pPr>
            <a:lvl4pPr indent="-285750" lvl="3" marL="1828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4pPr>
            <a:lvl5pPr indent="-285750" lvl="4" marL="22860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9pPr>
          </a:lstStyle>
          <a:p/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3869204" y="1620443"/>
            <a:ext cx="308811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311150" lvl="0" marL="457200" algn="l">
              <a:spcBef>
                <a:spcPts val="900"/>
              </a:spcBef>
              <a:spcAft>
                <a:spcPts val="0"/>
              </a:spcAft>
              <a:buSzPts val="1300"/>
              <a:buChar char="►"/>
              <a:defRPr sz="1700"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SzPts val="1200"/>
              <a:buChar char="►"/>
              <a:defRPr sz="1500"/>
            </a:lvl2pPr>
            <a:lvl3pPr indent="-292100" lvl="2" marL="1371600" algn="l">
              <a:spcBef>
                <a:spcPts val="900"/>
              </a:spcBef>
              <a:spcAft>
                <a:spcPts val="0"/>
              </a:spcAft>
              <a:buSzPts val="1000"/>
              <a:buChar char="►"/>
              <a:defRPr sz="1300"/>
            </a:lvl3pPr>
            <a:lvl4pPr indent="-285750" lvl="3" marL="1828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4pPr>
            <a:lvl5pPr indent="-285750" lvl="4" marL="22860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 sz="1100"/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7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88" name="Google Shape;88;p17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7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0" name="Google Shape;90;p17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94" name="Google Shape;94;p17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98" name="Google Shape;98;p17"/>
          <p:cNvSpPr txBox="1"/>
          <p:nvPr>
            <p:ph type="ctrTitle"/>
          </p:nvPr>
        </p:nvSpPr>
        <p:spPr>
          <a:xfrm>
            <a:off x="1130595" y="1803401"/>
            <a:ext cx="5826719" cy="1234726"/>
          </a:xfrm>
          <a:prstGeom prst="rect">
            <a:avLst/>
          </a:prstGeom>
          <a:noFill/>
          <a:ln>
            <a:noFill/>
          </a:ln>
        </p:spPr>
        <p:txBody>
          <a:bodyPr anchorCtr="0" anchor="b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Trebuchet MS"/>
              <a:buNone/>
              <a:defRPr sz="50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1130595" y="3038126"/>
            <a:ext cx="5826719" cy="822674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lvl="0" algn="r">
              <a:spcBef>
                <a:spcPts val="900"/>
              </a:spcBef>
              <a:spcAft>
                <a:spcPts val="0"/>
              </a:spcAft>
              <a:buSzPts val="13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9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9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9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9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9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9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9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609599" y="1620737"/>
            <a:ext cx="3090672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800"/>
              <a:buNone/>
              <a:defRPr b="0" sz="2200"/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500"/>
              <a:buNone/>
              <a:defRPr b="1" sz="1800"/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300"/>
              <a:buNone/>
              <a:defRPr b="1" sz="1700"/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5pPr>
            <a:lvl6pPr indent="-228600" lvl="5" marL="27432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6pPr>
            <a:lvl7pPr indent="-228600" lvl="6" marL="32004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7pPr>
            <a:lvl8pPr indent="-228600" lvl="7" marL="36576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8pPr>
            <a:lvl9pPr indent="-228600" lvl="8" marL="41148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9pPr>
          </a:lstStyle>
          <a:p/>
        </p:txBody>
      </p:sp>
      <p:sp>
        <p:nvSpPr>
          <p:cNvPr id="106" name="Google Shape;106;p18"/>
          <p:cNvSpPr txBox="1"/>
          <p:nvPr>
            <p:ph idx="2" type="body"/>
          </p:nvPr>
        </p:nvSpPr>
        <p:spPr>
          <a:xfrm>
            <a:off x="609599" y="2052935"/>
            <a:ext cx="3090672" cy="2478088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85750" lvl="0" marL="457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1pPr>
            <a:lvl2pPr indent="-285750" lvl="1" marL="914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2pPr>
            <a:lvl3pPr indent="-285750" lvl="2" marL="1371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3pPr>
            <a:lvl4pPr indent="-285750" lvl="3" marL="1828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4pPr>
            <a:lvl5pPr indent="-285750" lvl="4" marL="22860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3" type="body"/>
          </p:nvPr>
        </p:nvSpPr>
        <p:spPr>
          <a:xfrm>
            <a:off x="3866640" y="1620737"/>
            <a:ext cx="3090672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800"/>
              <a:buNone/>
              <a:defRPr b="0" sz="2200"/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500"/>
              <a:buNone/>
              <a:defRPr b="1" sz="1800"/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300"/>
              <a:buNone/>
              <a:defRPr b="1" sz="1700"/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5pPr>
            <a:lvl6pPr indent="-228600" lvl="5" marL="27432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6pPr>
            <a:lvl7pPr indent="-228600" lvl="6" marL="32004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7pPr>
            <a:lvl8pPr indent="-228600" lvl="7" marL="36576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8pPr>
            <a:lvl9pPr indent="-228600" lvl="8" marL="4114800" algn="l">
              <a:spcBef>
                <a:spcPts val="900"/>
              </a:spcBef>
              <a:spcAft>
                <a:spcPts val="0"/>
              </a:spcAft>
              <a:buSzPts val="1200"/>
              <a:buNone/>
              <a:defRPr b="1" sz="1500"/>
            </a:lvl9pPr>
          </a:lstStyle>
          <a:p/>
        </p:txBody>
      </p:sp>
      <p:sp>
        <p:nvSpPr>
          <p:cNvPr id="108" name="Google Shape;108;p18"/>
          <p:cNvSpPr txBox="1"/>
          <p:nvPr>
            <p:ph idx="4" type="body"/>
          </p:nvPr>
        </p:nvSpPr>
        <p:spPr>
          <a:xfrm>
            <a:off x="3866640" y="2052935"/>
            <a:ext cx="3090672" cy="2478088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85750" lvl="0" marL="457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1pPr>
            <a:lvl2pPr indent="-285750" lvl="1" marL="914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2pPr>
            <a:lvl3pPr indent="-285750" lvl="2" marL="1371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3pPr>
            <a:lvl4pPr indent="-285750" lvl="3" marL="1828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4pPr>
            <a:lvl5pPr indent="-285750" lvl="4" marL="22860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609599" y="457200"/>
            <a:ext cx="6347714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609599" y="1123953"/>
            <a:ext cx="2790182" cy="958850"/>
          </a:xfrm>
          <a:prstGeom prst="rect">
            <a:avLst/>
          </a:prstGeom>
          <a:noFill/>
          <a:ln>
            <a:noFill/>
          </a:ln>
        </p:spPr>
        <p:txBody>
          <a:bodyPr anchorCtr="0" anchor="b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571275" y="386194"/>
            <a:ext cx="3386037" cy="4144828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85750" lvl="0" marL="457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1pPr>
            <a:lvl2pPr indent="-285750" lvl="1" marL="914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2pPr>
            <a:lvl3pPr indent="-285750" lvl="2" marL="1371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3pPr>
            <a:lvl4pPr indent="-285750" lvl="3" marL="1828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4pPr>
            <a:lvl5pPr indent="-285750" lvl="4" marL="22860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609599" y="2082802"/>
            <a:ext cx="2790182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/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800"/>
              <a:buNone/>
              <a:defRPr sz="1000"/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algn="l">
              <a:spcBef>
                <a:spcPts val="9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algn="l">
              <a:spcBef>
                <a:spcPts val="9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algn="l">
              <a:spcBef>
                <a:spcPts val="9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algn="l">
              <a:spcBef>
                <a:spcPts val="900"/>
              </a:spcBef>
              <a:spcAft>
                <a:spcPts val="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125" name="Google Shape;125;p21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609599" y="3600450"/>
            <a:ext cx="6347714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rebuchet MS"/>
              <a:buNone/>
              <a:defRPr b="0" sz="2200"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0" name="Google Shape;130;p22"/>
          <p:cNvSpPr/>
          <p:nvPr>
            <p:ph idx="2" type="pic"/>
          </p:nvPr>
        </p:nvSpPr>
        <p:spPr>
          <a:xfrm>
            <a:off x="609599" y="457200"/>
            <a:ext cx="6347714" cy="2884289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lvl="0" marR="0" rtl="0" algn="ctr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609599" y="4025503"/>
            <a:ext cx="6347714" cy="505518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900"/>
              <a:buNone/>
              <a:defRPr sz="1100"/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900"/>
              <a:buNone/>
              <a:defRPr sz="1100"/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700"/>
              <a:buNone/>
              <a:defRPr sz="800"/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700"/>
              <a:buNone/>
              <a:defRPr sz="800"/>
            </a:lvl5pPr>
            <a:lvl6pPr indent="-228600" lvl="5" marL="2743200" algn="l">
              <a:spcBef>
                <a:spcPts val="900"/>
              </a:spcBef>
              <a:spcAft>
                <a:spcPts val="0"/>
              </a:spcAft>
              <a:buSzPts val="700"/>
              <a:buNone/>
              <a:defRPr sz="800"/>
            </a:lvl6pPr>
            <a:lvl7pPr indent="-228600" lvl="6" marL="3200400" algn="l">
              <a:spcBef>
                <a:spcPts val="900"/>
              </a:spcBef>
              <a:spcAft>
                <a:spcPts val="0"/>
              </a:spcAft>
              <a:buSzPts val="700"/>
              <a:buNone/>
              <a:defRPr sz="800"/>
            </a:lvl7pPr>
            <a:lvl8pPr indent="-228600" lvl="7" marL="3657600" algn="l">
              <a:spcBef>
                <a:spcPts val="900"/>
              </a:spcBef>
              <a:spcAft>
                <a:spcPts val="0"/>
              </a:spcAft>
              <a:buSzPts val="700"/>
              <a:buNone/>
              <a:defRPr sz="800"/>
            </a:lvl8pPr>
            <a:lvl9pPr indent="-228600" lvl="8" marL="4114800" algn="l">
              <a:spcBef>
                <a:spcPts val="900"/>
              </a:spcBef>
              <a:spcAft>
                <a:spcPts val="0"/>
              </a:spcAft>
              <a:buSzPts val="700"/>
              <a:buNone/>
              <a:defRPr sz="800"/>
            </a:lvl9pPr>
          </a:lstStyle>
          <a:p/>
        </p:txBody>
      </p:sp>
      <p:sp>
        <p:nvSpPr>
          <p:cNvPr id="132" name="Google Shape;132;p22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609600" y="457200"/>
            <a:ext cx="6347714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609600" y="3352800"/>
            <a:ext cx="6347714" cy="1178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774885" y="457200"/>
            <a:ext cx="6072182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1101074" y="2724150"/>
            <a:ext cx="5419804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200"/>
              <a:buFont typeface="Trebuchet MS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200"/>
              <a:buFont typeface="Trebuchet MS"/>
              <a:buNone/>
              <a:defRPr/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000"/>
              <a:buFont typeface="Trebuchet MS"/>
              <a:buNone/>
              <a:defRPr/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900"/>
              <a:buFont typeface="Trebuchet MS"/>
              <a:buNone/>
              <a:defRPr/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900"/>
              <a:buFont typeface="Trebuchet MS"/>
              <a:buNone/>
              <a:defRPr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2" type="body"/>
          </p:nvPr>
        </p:nvSpPr>
        <p:spPr>
          <a:xfrm>
            <a:off x="609599" y="3352800"/>
            <a:ext cx="6347715" cy="1178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482711" y="592783"/>
            <a:ext cx="457319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00"/>
          </a:p>
        </p:txBody>
      </p:sp>
      <p:sp>
        <p:nvSpPr>
          <p:cNvPr id="149" name="Google Shape;149;p24"/>
          <p:cNvSpPr txBox="1"/>
          <p:nvPr/>
        </p:nvSpPr>
        <p:spPr>
          <a:xfrm>
            <a:off x="6747699" y="2164917"/>
            <a:ext cx="457319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9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609599" y="1448991"/>
            <a:ext cx="6347715" cy="1946595"/>
          </a:xfrm>
          <a:prstGeom prst="rect">
            <a:avLst/>
          </a:prstGeom>
          <a:noFill/>
          <a:ln>
            <a:noFill/>
          </a:ln>
        </p:spPr>
        <p:txBody>
          <a:bodyPr anchorCtr="0" anchor="b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609599" y="3395586"/>
            <a:ext cx="6347715" cy="1135435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774885" y="457200"/>
            <a:ext cx="6072182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609597" y="3009900"/>
            <a:ext cx="6347716" cy="385686"/>
          </a:xfrm>
          <a:prstGeom prst="rect">
            <a:avLst/>
          </a:prstGeom>
          <a:noFill/>
          <a:ln>
            <a:noFill/>
          </a:ln>
        </p:spPr>
        <p:txBody>
          <a:bodyPr anchorCtr="0" anchor="b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800"/>
              <a:buFont typeface="Trebuchet MS"/>
              <a:buNone/>
              <a:defRPr sz="22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200"/>
              <a:buFont typeface="Trebuchet MS"/>
              <a:buNone/>
              <a:defRPr/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000"/>
              <a:buFont typeface="Trebuchet MS"/>
              <a:buNone/>
              <a:defRPr/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900"/>
              <a:buFont typeface="Trebuchet MS"/>
              <a:buNone/>
              <a:defRPr/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900"/>
              <a:buFont typeface="Trebuchet MS"/>
              <a:buNone/>
              <a:defRPr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2" type="body"/>
          </p:nvPr>
        </p:nvSpPr>
        <p:spPr>
          <a:xfrm>
            <a:off x="609599" y="3395586"/>
            <a:ext cx="6347715" cy="1135435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482711" y="592783"/>
            <a:ext cx="457319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00"/>
          </a:p>
        </p:txBody>
      </p:sp>
      <p:sp>
        <p:nvSpPr>
          <p:cNvPr id="164" name="Google Shape;164;p26"/>
          <p:cNvSpPr txBox="1"/>
          <p:nvPr/>
        </p:nvSpPr>
        <p:spPr>
          <a:xfrm>
            <a:off x="6747699" y="2164917"/>
            <a:ext cx="457319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9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615849" y="457200"/>
            <a:ext cx="6341465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609597" y="3009900"/>
            <a:ext cx="6347716" cy="385686"/>
          </a:xfrm>
          <a:prstGeom prst="rect">
            <a:avLst/>
          </a:prstGeom>
          <a:noFill/>
          <a:ln>
            <a:noFill/>
          </a:ln>
        </p:spPr>
        <p:txBody>
          <a:bodyPr anchorCtr="0" anchor="b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800"/>
              <a:buFont typeface="Trebuchet M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200"/>
              <a:buFont typeface="Trebuchet MS"/>
              <a:buNone/>
              <a:defRPr/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000"/>
              <a:buFont typeface="Trebuchet MS"/>
              <a:buNone/>
              <a:defRPr/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900"/>
              <a:buFont typeface="Trebuchet MS"/>
              <a:buNone/>
              <a:defRPr/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900"/>
              <a:buFont typeface="Trebuchet MS"/>
              <a:buNone/>
              <a:defRPr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2" type="body"/>
          </p:nvPr>
        </p:nvSpPr>
        <p:spPr>
          <a:xfrm>
            <a:off x="609599" y="3395586"/>
            <a:ext cx="6347715" cy="1135435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28600" lvl="0" marL="4572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90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9" name="Google Shape;169;p27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 rot="5400000">
            <a:off x="2328166" y="-98124"/>
            <a:ext cx="2910580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85750" lvl="0" marL="457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1pPr>
            <a:lvl2pPr indent="-285750" lvl="1" marL="914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2pPr>
            <a:lvl3pPr indent="-285750" lvl="2" marL="1371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3pPr>
            <a:lvl4pPr indent="-285750" lvl="3" marL="1828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4pPr>
            <a:lvl5pPr indent="-285750" lvl="4" marL="22860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 rot="5400000">
            <a:off x="4497424" y="1937089"/>
            <a:ext cx="3938588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 rot="5400000">
            <a:off x="1237817" y="-171018"/>
            <a:ext cx="3938588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285750" lvl="0" marL="457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1pPr>
            <a:lvl2pPr indent="-285750" lvl="1" marL="914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2pPr>
            <a:lvl3pPr indent="-285750" lvl="2" marL="1371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3pPr>
            <a:lvl4pPr indent="-285750" lvl="3" marL="1828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4pPr>
            <a:lvl5pPr indent="-285750" lvl="4" marL="22860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5pPr>
            <a:lvl6pPr indent="-285750" lvl="5" marL="27432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6pPr>
            <a:lvl7pPr indent="-285750" lvl="6" marL="32004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7pPr>
            <a:lvl8pPr indent="-285750" lvl="7" marL="36576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8pPr>
            <a:lvl9pPr indent="-285750" lvl="8" marL="4114800" algn="l">
              <a:spcBef>
                <a:spcPts val="900"/>
              </a:spcBef>
              <a:spcAft>
                <a:spcPts val="0"/>
              </a:spcAft>
              <a:buSzPts val="900"/>
              <a:buChar char="►"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8466" y="-6351"/>
            <a:ext cx="9169804" cy="5156201"/>
            <a:chOff x="-8467" y="-8468"/>
            <a:chExt cx="9169805" cy="6874935"/>
          </a:xfrm>
        </p:grpSpPr>
        <p:sp>
          <p:nvSpPr>
            <p:cNvPr id="52" name="Google Shape;52;p13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3" name="Google Shape;53;p13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" name="Google Shape;54;p13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5" name="Google Shape;55;p13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59" name="Google Shape;59;p13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13"/>
          <p:cNvSpPr txBox="1"/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/>
          <a:lstStyle>
            <a:lvl1pPr indent="-311150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►"/>
              <a:defRPr b="0" i="0" sz="1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210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b="0" i="0" sz="13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5750" lvl="3" marL="18288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5750" lvl="4" marL="22860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575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575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575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5750" lvl="8" marL="41148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5405258" y="4531022"/>
            <a:ext cx="6841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609600" y="4531022"/>
            <a:ext cx="46229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6444676" y="4531022"/>
            <a:ext cx="512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uter header copy.png" id="188" name="Google Shape;188;p30"/>
          <p:cNvPicPr preferRelativeResize="0"/>
          <p:nvPr/>
        </p:nvPicPr>
        <p:blipFill rotWithShape="1">
          <a:blip r:embed="rId3">
            <a:alphaModFix amt="34000"/>
          </a:blip>
          <a:srcRect b="16394" l="0" r="0" t="0"/>
          <a:stretch/>
        </p:blipFill>
        <p:spPr>
          <a:xfrm>
            <a:off x="0" y="0"/>
            <a:ext cx="9144000" cy="5095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W-logo-sideblock-1247x600.png" id="189" name="Google Shape;18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000" y="1306676"/>
            <a:ext cx="3476851" cy="16757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/>
        </p:nvSpPr>
        <p:spPr>
          <a:xfrm>
            <a:off x="4790650" y="177375"/>
            <a:ext cx="38460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34F5C"/>
                </a:solidFill>
              </a:rPr>
              <a:t>Welcome!</a:t>
            </a:r>
            <a:endParaRPr sz="60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621261" y="521614"/>
            <a:ext cx="6347713" cy="563343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300"/>
              <a:buFont typeface="Trebuchet MS"/>
              <a:buNone/>
            </a:pPr>
            <a:r>
              <a:rPr b="1" lang="en" sz="900">
                <a:solidFill>
                  <a:srgbClr val="3F7818"/>
                </a:solidFill>
              </a:rPr>
              <a:t>Decide to Negotiate</a:t>
            </a:r>
            <a:endParaRPr b="1" sz="900">
              <a:solidFill>
                <a:srgbClr val="3F7818"/>
              </a:solidFill>
            </a:endParaRPr>
          </a:p>
        </p:txBody>
      </p:sp>
      <p:sp>
        <p:nvSpPr>
          <p:cNvPr id="251" name="Google Shape;251;p39"/>
          <p:cNvSpPr txBox="1"/>
          <p:nvPr>
            <p:ph idx="1" type="body"/>
          </p:nvPr>
        </p:nvSpPr>
        <p:spPr>
          <a:xfrm>
            <a:off x="232172" y="1285875"/>
            <a:ext cx="7125891" cy="3455789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900"/>
          </a:p>
        </p:txBody>
      </p:sp>
      <p:pic>
        <p:nvPicPr>
          <p:cNvPr id="252" name="Google Shape;25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5041" y="1526977"/>
            <a:ext cx="3613432" cy="3125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/>
          <p:nvPr/>
        </p:nvSpPr>
        <p:spPr>
          <a:xfrm>
            <a:off x="4433934" y="3375422"/>
            <a:ext cx="1000125" cy="146074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$70,000   $75,000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9"/>
          <p:cNvSpPr/>
          <p:nvPr/>
        </p:nvSpPr>
        <p:spPr>
          <a:xfrm>
            <a:off x="321469" y="1738553"/>
            <a:ext cx="1785938" cy="957594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$361,172 Difference in Earnings Over Career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/>
          <p:nvPr>
            <p:ph type="title"/>
          </p:nvPr>
        </p:nvSpPr>
        <p:spPr>
          <a:xfrm>
            <a:off x="609600" y="482203"/>
            <a:ext cx="6347714" cy="1245691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500"/>
              <a:buFont typeface="Trebuchet MS"/>
              <a:buNone/>
            </a:pPr>
            <a:r>
              <a:rPr b="1" lang="en" sz="3500">
                <a:solidFill>
                  <a:srgbClr val="3F7818"/>
                </a:solidFill>
              </a:rPr>
              <a:t>Decide the Issues to Negotiate</a:t>
            </a:r>
            <a:br>
              <a:rPr b="1" lang="en" sz="3500">
                <a:solidFill>
                  <a:srgbClr val="3F7818"/>
                </a:solidFill>
              </a:rPr>
            </a:br>
            <a:r>
              <a:rPr b="1" lang="en" sz="3500"/>
              <a:t>   </a:t>
            </a:r>
            <a:br>
              <a:rPr b="1" lang="en" sz="3500"/>
            </a:br>
            <a:r>
              <a:rPr b="1" lang="en" sz="3000"/>
              <a:t>					</a:t>
            </a:r>
            <a:endParaRPr b="1" sz="3000"/>
          </a:p>
        </p:txBody>
      </p:sp>
      <p:sp>
        <p:nvSpPr>
          <p:cNvPr id="260" name="Google Shape;260;p40"/>
          <p:cNvSpPr txBox="1"/>
          <p:nvPr>
            <p:ph idx="1" type="body"/>
          </p:nvPr>
        </p:nvSpPr>
        <p:spPr>
          <a:xfrm>
            <a:off x="609600" y="1808262"/>
            <a:ext cx="3088109" cy="2910579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2300"/>
              <a:t>           Car  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Price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Value of trade-in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Features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Warranty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Interest rate</a:t>
            </a:r>
            <a:endParaRPr sz="900"/>
          </a:p>
          <a:p>
            <a:pPr indent="-203200" lvl="0" marL="317500" rtl="0" algn="l"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300"/>
          </a:p>
        </p:txBody>
      </p:sp>
      <p:sp>
        <p:nvSpPr>
          <p:cNvPr id="261" name="Google Shape;261;p40"/>
          <p:cNvSpPr txBox="1"/>
          <p:nvPr>
            <p:ph idx="2" type="body"/>
          </p:nvPr>
        </p:nvSpPr>
        <p:spPr>
          <a:xfrm>
            <a:off x="3869204" y="1802812"/>
            <a:ext cx="3088110" cy="3220136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300"/>
              <a:t>      </a:t>
            </a:r>
            <a:r>
              <a:rPr b="1" lang="en" sz="2300"/>
              <a:t>New Job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Salary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Paid time off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Relocation Costs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Educational/Training Benefits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Hours</a:t>
            </a:r>
            <a:endParaRPr sz="2300"/>
          </a:p>
          <a:p>
            <a:pPr indent="-228600" lvl="0" marL="317500" rtl="0" algn="l"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900"/>
          </a:p>
          <a:p>
            <a:pPr indent="-228600" lvl="0" marL="317500" rtl="0" algn="l"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title"/>
          </p:nvPr>
        </p:nvSpPr>
        <p:spPr>
          <a:xfrm>
            <a:off x="635439" y="336649"/>
            <a:ext cx="6347713" cy="949226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500"/>
              <a:buFont typeface="Trebuchet MS"/>
              <a:buNone/>
            </a:pPr>
            <a:r>
              <a:rPr b="1" lang="en" sz="3500">
                <a:solidFill>
                  <a:srgbClr val="3F7818"/>
                </a:solidFill>
              </a:rPr>
              <a:t>Prepare the Negotiation Plan</a:t>
            </a:r>
            <a:endParaRPr b="1" sz="3500">
              <a:solidFill>
                <a:srgbClr val="3F7818"/>
              </a:solidFill>
            </a:endParaRPr>
          </a:p>
        </p:txBody>
      </p:sp>
      <p:sp>
        <p:nvSpPr>
          <p:cNvPr id="267" name="Google Shape;267;p41"/>
          <p:cNvSpPr txBox="1"/>
          <p:nvPr>
            <p:ph idx="1" type="body"/>
          </p:nvPr>
        </p:nvSpPr>
        <p:spPr>
          <a:xfrm>
            <a:off x="392906" y="1205508"/>
            <a:ext cx="7358063" cy="357634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-241300" lvl="0" marL="3175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5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2100"/>
              <a:buChar char="►"/>
            </a:pPr>
            <a:r>
              <a:rPr lang="en" sz="2600"/>
              <a:t>Create Your </a:t>
            </a:r>
            <a:r>
              <a:rPr b="1" lang="en" sz="2600"/>
              <a:t>Best-Case Scenario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2100"/>
              <a:buChar char="►"/>
            </a:pPr>
            <a:r>
              <a:rPr lang="en" sz="2600"/>
              <a:t>Create Your </a:t>
            </a:r>
            <a:r>
              <a:rPr b="1" lang="en" sz="2600"/>
              <a:t>Fall Back Position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2100"/>
              <a:buChar char="►"/>
            </a:pPr>
            <a:r>
              <a:rPr lang="en" sz="2600"/>
              <a:t>Create a </a:t>
            </a:r>
            <a:r>
              <a:rPr b="1" lang="en" sz="2600"/>
              <a:t>BATNA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2100"/>
              <a:buChar char="►"/>
            </a:pPr>
            <a:r>
              <a:rPr lang="en" sz="2600"/>
              <a:t>Decide on Your </a:t>
            </a:r>
            <a:r>
              <a:rPr b="1" lang="en" sz="2600"/>
              <a:t>Walk Away Point </a:t>
            </a:r>
            <a:endParaRPr b="1"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609600" y="451018"/>
            <a:ext cx="63477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300"/>
              <a:buFont typeface="Trebuchet MS"/>
              <a:buNone/>
            </a:pPr>
            <a:r>
              <a:rPr b="1" lang="en" sz="900">
                <a:solidFill>
                  <a:srgbClr val="3F7818"/>
                </a:solidFill>
              </a:rPr>
              <a:t>Create Your Best Case Scenario</a:t>
            </a:r>
            <a:endParaRPr b="1" sz="900">
              <a:solidFill>
                <a:srgbClr val="3F7818"/>
              </a:solidFill>
            </a:endParaRPr>
          </a:p>
        </p:txBody>
      </p:sp>
      <p:sp>
        <p:nvSpPr>
          <p:cNvPr id="273" name="Google Shape;273;p42"/>
          <p:cNvSpPr txBox="1"/>
          <p:nvPr>
            <p:ph idx="1" type="body"/>
          </p:nvPr>
        </p:nvSpPr>
        <p:spPr>
          <a:xfrm>
            <a:off x="609596" y="1441618"/>
            <a:ext cx="63477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-323850" lvl="0" marL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►"/>
            </a:pPr>
            <a:r>
              <a:rPr b="1" lang="en" sz="2100"/>
              <a:t>Your ideal – but realistic – outcome</a:t>
            </a:r>
            <a:endParaRPr sz="900"/>
          </a:p>
          <a:p>
            <a:pPr indent="-323850" lvl="0" marL="3175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1700"/>
              <a:buChar char="►"/>
            </a:pPr>
            <a:r>
              <a:rPr lang="en" sz="2100"/>
              <a:t>Set an optimistic, </a:t>
            </a:r>
            <a:r>
              <a:rPr lang="en" sz="2100" u="sng"/>
              <a:t>justifiable</a:t>
            </a:r>
            <a:r>
              <a:rPr lang="en" sz="2100"/>
              <a:t> target</a:t>
            </a:r>
            <a:endParaRPr sz="900"/>
          </a:p>
          <a:p>
            <a:pPr indent="-266700" lvl="1" marL="6858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1400"/>
              <a:buChar char="►"/>
            </a:pPr>
            <a:r>
              <a:rPr lang="en" sz="1800"/>
              <a:t>Be specific – write this in your negotiation plan</a:t>
            </a:r>
            <a:endParaRPr sz="900"/>
          </a:p>
          <a:p>
            <a:pPr indent="-323850" lvl="0" marL="3175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1700"/>
              <a:buChar char="►"/>
            </a:pPr>
            <a:r>
              <a:rPr b="1" lang="en" sz="2100"/>
              <a:t>EXAMPLE: Car</a:t>
            </a:r>
            <a:endParaRPr sz="900"/>
          </a:p>
        </p:txBody>
      </p:sp>
      <p:sp>
        <p:nvSpPr>
          <p:cNvPr id="274" name="Google Shape;274;p42"/>
          <p:cNvSpPr/>
          <p:nvPr/>
        </p:nvSpPr>
        <p:spPr>
          <a:xfrm>
            <a:off x="783425" y="3605949"/>
            <a:ext cx="5250600" cy="1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Cost: 	            $26,000</a:t>
            </a:r>
            <a:endParaRPr sz="15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Trade-in:         $12,000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Features:        Blind spot monitor, lane assist, forward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collision warning</a:t>
            </a:r>
            <a:endParaRPr sz="15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Warranty:        5 year unlimited 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Interest rate:   3%</a:t>
            </a:r>
            <a:endParaRPr sz="15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300"/>
              <a:buFont typeface="Trebuchet MS"/>
              <a:buNone/>
            </a:pPr>
            <a:r>
              <a:rPr b="1" lang="en" sz="900">
                <a:solidFill>
                  <a:srgbClr val="3F7818"/>
                </a:solidFill>
              </a:rPr>
              <a:t>Develop</a:t>
            </a:r>
            <a:r>
              <a:rPr lang="en" sz="900">
                <a:solidFill>
                  <a:srgbClr val="3F7818"/>
                </a:solidFill>
              </a:rPr>
              <a:t> </a:t>
            </a:r>
            <a:r>
              <a:rPr b="1" lang="en" sz="900">
                <a:solidFill>
                  <a:srgbClr val="3F7818"/>
                </a:solidFill>
              </a:rPr>
              <a:t>Your Fall Back Position</a:t>
            </a:r>
            <a:endParaRPr b="1" sz="900">
              <a:solidFill>
                <a:srgbClr val="3F7818"/>
              </a:solidFill>
            </a:endParaRPr>
          </a:p>
        </p:txBody>
      </p:sp>
      <p:sp>
        <p:nvSpPr>
          <p:cNvPr id="280" name="Google Shape;280;p43"/>
          <p:cNvSpPr txBox="1"/>
          <p:nvPr>
            <p:ph idx="1" type="body"/>
          </p:nvPr>
        </p:nvSpPr>
        <p:spPr>
          <a:xfrm>
            <a:off x="609598" y="1620442"/>
            <a:ext cx="6641308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-323850" lvl="0" marL="3175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00"/>
              <a:buChar char="►"/>
            </a:pPr>
            <a:r>
              <a:rPr b="1" lang="en" sz="2300"/>
              <a:t>Ok deal – would make you happy</a:t>
            </a:r>
            <a:endParaRPr sz="900"/>
          </a:p>
          <a:p>
            <a:pPr indent="-323850" lvl="0" marL="31750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It’s important this a deal that satisfies you</a:t>
            </a:r>
            <a:endParaRPr sz="900"/>
          </a:p>
          <a:p>
            <a:pPr indent="-323850" lvl="0" marL="31750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b="1" lang="en" sz="2300"/>
              <a:t>EXAMPLE:</a:t>
            </a:r>
            <a:endParaRPr sz="900"/>
          </a:p>
          <a:p>
            <a:pPr indent="-317500" lvl="0" marL="3175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Char char="►"/>
            </a:pPr>
            <a:r>
              <a:rPr lang="en" sz="1500"/>
              <a:t>Cost: 	             $27,500</a:t>
            </a:r>
            <a:endParaRPr sz="1500"/>
          </a:p>
          <a:p>
            <a:pPr indent="-317500" lvl="0" marL="3175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Char char="►"/>
            </a:pPr>
            <a:r>
              <a:rPr lang="en" sz="1500"/>
              <a:t>Trade-in:         $10,000</a:t>
            </a:r>
            <a:endParaRPr sz="900"/>
          </a:p>
          <a:p>
            <a:pPr indent="-317500" lvl="0" marL="3175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Char char="►"/>
            </a:pPr>
            <a:r>
              <a:rPr lang="en" sz="1500"/>
              <a:t>Features:        Blind spot monitor, forward collision warning</a:t>
            </a:r>
            <a:endParaRPr sz="1500"/>
          </a:p>
          <a:p>
            <a:pPr indent="-317500" lvl="0" marL="3175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Char char="►"/>
            </a:pPr>
            <a:r>
              <a:rPr lang="en" sz="1500"/>
              <a:t>Warranty:        5 year unlimited </a:t>
            </a:r>
            <a:endParaRPr sz="900"/>
          </a:p>
          <a:p>
            <a:pPr indent="-317500" lvl="0" marL="3175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Char char="►"/>
            </a:pPr>
            <a:r>
              <a:rPr lang="en" sz="1500"/>
              <a:t>Interest rate:   5%</a:t>
            </a:r>
            <a:endParaRPr sz="1500"/>
          </a:p>
          <a:p>
            <a:pPr indent="0" lvl="1" marL="4191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300"/>
          </a:p>
          <a:p>
            <a:pPr indent="0" lvl="1" marL="4191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300"/>
          </a:p>
          <a:p>
            <a:pPr indent="0" lvl="1" marL="4191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000"/>
              <a:buFont typeface="Trebuchet MS"/>
              <a:buNone/>
            </a:pPr>
            <a:r>
              <a:rPr b="1" lang="en" sz="3000">
                <a:solidFill>
                  <a:srgbClr val="3F7818"/>
                </a:solidFill>
              </a:rPr>
              <a:t>Develop Your Best Alternative to a Negotiated Agreement</a:t>
            </a:r>
            <a:endParaRPr b="1" sz="3000"/>
          </a:p>
        </p:txBody>
      </p:sp>
      <p:sp>
        <p:nvSpPr>
          <p:cNvPr id="286" name="Google Shape;286;p44"/>
          <p:cNvSpPr txBox="1"/>
          <p:nvPr>
            <p:ph idx="1" type="body"/>
          </p:nvPr>
        </p:nvSpPr>
        <p:spPr>
          <a:xfrm>
            <a:off x="609599" y="1486793"/>
            <a:ext cx="6347714" cy="357634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-323850" lvl="0" marL="317500" rtl="0" algn="l">
              <a:spcBef>
                <a:spcPts val="0"/>
              </a:spcBef>
              <a:spcAft>
                <a:spcPts val="0"/>
              </a:spcAft>
              <a:buSzPts val="1300"/>
              <a:buChar char="►"/>
            </a:pPr>
            <a:r>
              <a:rPr b="1" lang="en" sz="900"/>
              <a:t>If an agreement cannot be reached, what options do you have?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300"/>
              <a:buChar char="►"/>
            </a:pPr>
            <a:r>
              <a:rPr lang="en" sz="900"/>
              <a:t>The stronger your BATNA, the more powerful you will feel and act</a:t>
            </a:r>
            <a:endParaRPr sz="900"/>
          </a:p>
          <a:p>
            <a:pPr indent="-228600" lvl="0" marL="317500" rtl="0" algn="l"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          </a:t>
            </a:r>
            <a:r>
              <a:rPr b="1" i="1" lang="en" sz="1800"/>
              <a:t>Best Alternatives to A Negotiated Agreement</a:t>
            </a:r>
            <a:endParaRPr b="1" i="1" sz="1800"/>
          </a:p>
          <a:p>
            <a:pPr indent="-317500" lvl="0" marL="317500" rtl="0" algn="l">
              <a:spcBef>
                <a:spcPts val="900"/>
              </a:spcBef>
              <a:spcAft>
                <a:spcPts val="0"/>
              </a:spcAft>
              <a:buSzPts val="1200"/>
              <a:buChar char="►"/>
            </a:pPr>
            <a:r>
              <a:rPr lang="en" sz="1500"/>
              <a:t>Try another dealership</a:t>
            </a:r>
            <a:endParaRPr sz="1500"/>
          </a:p>
          <a:p>
            <a:pPr indent="-317500" lvl="0" marL="317500" rtl="0" algn="l">
              <a:spcBef>
                <a:spcPts val="900"/>
              </a:spcBef>
              <a:spcAft>
                <a:spcPts val="0"/>
              </a:spcAft>
              <a:buSzPts val="1200"/>
              <a:buChar char="►"/>
            </a:pPr>
            <a:r>
              <a:rPr lang="en" sz="1500"/>
              <a:t>Use an intermediary negotiator </a:t>
            </a:r>
            <a:endParaRPr sz="900"/>
          </a:p>
          <a:p>
            <a:pPr indent="-317500" lvl="0" marL="317500" rtl="0" algn="l">
              <a:spcBef>
                <a:spcPts val="900"/>
              </a:spcBef>
              <a:spcAft>
                <a:spcPts val="0"/>
              </a:spcAft>
              <a:buSzPts val="1200"/>
              <a:buChar char="►"/>
            </a:pPr>
            <a:r>
              <a:rPr lang="en" sz="1500"/>
              <a:t>Drive the car you already have </a:t>
            </a:r>
            <a:endParaRPr sz="1500"/>
          </a:p>
          <a:p>
            <a:pPr indent="-317500" lvl="0" marL="317500" rtl="0" algn="l">
              <a:spcBef>
                <a:spcPts val="900"/>
              </a:spcBef>
              <a:spcAft>
                <a:spcPts val="0"/>
              </a:spcAft>
              <a:buSzPts val="1200"/>
              <a:buChar char="►"/>
            </a:pPr>
            <a:r>
              <a:rPr lang="en" sz="1500"/>
              <a:t>Look for another car you would like &amp; could a better deal on</a:t>
            </a:r>
            <a:endParaRPr sz="900"/>
          </a:p>
          <a:p>
            <a:pPr indent="-317500" lvl="0" marL="317500" rtl="0" algn="l">
              <a:spcBef>
                <a:spcPts val="900"/>
              </a:spcBef>
              <a:spcAft>
                <a:spcPts val="0"/>
              </a:spcAft>
              <a:buSzPts val="1200"/>
              <a:buChar char="►"/>
            </a:pPr>
            <a:r>
              <a:rPr lang="en" sz="1500"/>
              <a:t>Try again later</a:t>
            </a:r>
            <a:endParaRPr sz="900"/>
          </a:p>
          <a:p>
            <a:pPr indent="-228600" lvl="0" marL="317500" rtl="0" algn="l"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28600" lvl="0" marL="317500" rtl="0" algn="l"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28600" lvl="0" marL="317500" rtl="0" algn="l"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28600" lvl="0" marL="317500" rtl="0" algn="l"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900"/>
          </a:p>
          <a:p>
            <a:pPr indent="-228600" lvl="0" marL="317500" rtl="0" algn="l"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900"/>
          </a:p>
          <a:p>
            <a:pPr indent="-228600" lvl="0" marL="317500" rtl="0" algn="l"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title"/>
          </p:nvPr>
        </p:nvSpPr>
        <p:spPr>
          <a:xfrm>
            <a:off x="553641" y="482203"/>
            <a:ext cx="6347713" cy="748308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300"/>
              <a:buFont typeface="Trebuchet MS"/>
              <a:buNone/>
            </a:pPr>
            <a:r>
              <a:rPr b="1" lang="en" sz="900">
                <a:solidFill>
                  <a:srgbClr val="3F7818"/>
                </a:solidFill>
              </a:rPr>
              <a:t>Decide Your Walkaway Point</a:t>
            </a:r>
            <a:endParaRPr b="1" sz="900">
              <a:solidFill>
                <a:srgbClr val="3F7818"/>
              </a:solidFill>
            </a:endParaRPr>
          </a:p>
        </p:txBody>
      </p:sp>
      <p:sp>
        <p:nvSpPr>
          <p:cNvPr id="292" name="Google Shape;292;p45"/>
          <p:cNvSpPr txBox="1"/>
          <p:nvPr>
            <p:ph idx="1" type="body"/>
          </p:nvPr>
        </p:nvSpPr>
        <p:spPr>
          <a:xfrm>
            <a:off x="609600" y="1285875"/>
            <a:ext cx="6347714" cy="2990947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-323850" lvl="0" marL="317500" rtl="0" algn="l">
              <a:spcBef>
                <a:spcPts val="0"/>
              </a:spcBef>
              <a:spcAft>
                <a:spcPts val="0"/>
              </a:spcAft>
              <a:buSzPts val="1900"/>
              <a:buChar char="►"/>
            </a:pPr>
            <a:r>
              <a:rPr b="1" lang="en" sz="2300"/>
              <a:t>Decide in Advance the Point at which You will Walk away.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Some deals are not worth making.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However, you can get caught up in the moment or your desire for a deal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So you accept a deal you later regret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/>
          <p:nvPr>
            <p:ph type="title"/>
          </p:nvPr>
        </p:nvSpPr>
        <p:spPr>
          <a:xfrm>
            <a:off x="446484" y="361652"/>
            <a:ext cx="7358063" cy="843855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500"/>
              <a:buFont typeface="Trebuchet MS"/>
              <a:buNone/>
            </a:pPr>
            <a:r>
              <a:rPr b="1" lang="en" sz="3500">
                <a:solidFill>
                  <a:srgbClr val="3F7818"/>
                </a:solidFill>
              </a:rPr>
              <a:t>Goals vs Interests </a:t>
            </a:r>
            <a:endParaRPr b="1" sz="3500">
              <a:solidFill>
                <a:srgbClr val="3F7818"/>
              </a:solidFill>
            </a:endParaRPr>
          </a:p>
        </p:txBody>
      </p:sp>
      <p:sp>
        <p:nvSpPr>
          <p:cNvPr id="298" name="Google Shape;298;p46"/>
          <p:cNvSpPr txBox="1"/>
          <p:nvPr>
            <p:ph idx="1" type="body"/>
          </p:nvPr>
        </p:nvSpPr>
        <p:spPr>
          <a:xfrm>
            <a:off x="285750" y="1205508"/>
            <a:ext cx="7340203" cy="3455789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-323850" lvl="0" marL="317500" rtl="0" algn="l">
              <a:spcBef>
                <a:spcPts val="0"/>
              </a:spcBef>
              <a:spcAft>
                <a:spcPts val="0"/>
              </a:spcAft>
              <a:buSzPts val="1700"/>
              <a:buChar char="►"/>
            </a:pPr>
            <a:r>
              <a:rPr b="1" lang="en" sz="2100"/>
              <a:t>Goal:  what you want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700"/>
              <a:buChar char="►"/>
            </a:pPr>
            <a:r>
              <a:rPr b="1" lang="en" sz="2100"/>
              <a:t>Interest: why you want what you want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700"/>
              <a:buChar char="►"/>
            </a:pPr>
            <a:r>
              <a:rPr b="1" lang="en" sz="2100"/>
              <a:t>Example:</a:t>
            </a:r>
            <a:endParaRPr sz="900"/>
          </a:p>
          <a:p>
            <a:pPr indent="-273050" lvl="1" marL="685800" rtl="0" algn="l">
              <a:spcBef>
                <a:spcPts val="900"/>
              </a:spcBef>
              <a:spcAft>
                <a:spcPts val="0"/>
              </a:spcAft>
              <a:buSzPts val="1700"/>
              <a:buChar char="►"/>
            </a:pPr>
            <a:r>
              <a:rPr lang="en" sz="2100"/>
              <a:t>I want a raise (goal)</a:t>
            </a:r>
            <a:endParaRPr sz="900"/>
          </a:p>
          <a:p>
            <a:pPr indent="-273050" lvl="1" marL="685800" rtl="0" algn="l">
              <a:spcBef>
                <a:spcPts val="900"/>
              </a:spcBef>
              <a:spcAft>
                <a:spcPts val="0"/>
              </a:spcAft>
              <a:buSzPts val="1700"/>
              <a:buChar char="►"/>
            </a:pPr>
            <a:r>
              <a:rPr lang="en" sz="2100"/>
              <a:t>I want parity/fairness; to be rewarded for additional  responsibilities I perform; to feel valued for my contributions (interests)                                    </a:t>
            </a:r>
            <a:r>
              <a:rPr b="1" lang="en" sz="2100"/>
              <a:t>                                     </a:t>
            </a:r>
            <a:endParaRPr sz="21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700"/>
              <a:buChar char="►"/>
            </a:pPr>
            <a:r>
              <a:rPr b="1" lang="en" sz="2100"/>
              <a:t>FOCUS ON INTERESTS                         </a:t>
            </a:r>
            <a:endParaRPr b="1"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/>
          <p:nvPr>
            <p:ph type="title"/>
          </p:nvPr>
        </p:nvSpPr>
        <p:spPr>
          <a:xfrm>
            <a:off x="609600" y="457200"/>
            <a:ext cx="6347713" cy="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300"/>
              <a:buFont typeface="Trebuchet MS"/>
              <a:buNone/>
            </a:pPr>
            <a:r>
              <a:rPr b="1" lang="en" sz="900">
                <a:solidFill>
                  <a:srgbClr val="3F7818"/>
                </a:solidFill>
              </a:rPr>
              <a:t>Manage Your Emotions</a:t>
            </a:r>
            <a:endParaRPr b="1" sz="900">
              <a:solidFill>
                <a:srgbClr val="3F7818"/>
              </a:solidFill>
            </a:endParaRPr>
          </a:p>
        </p:txBody>
      </p:sp>
      <p:sp>
        <p:nvSpPr>
          <p:cNvPr id="304" name="Google Shape;304;p47"/>
          <p:cNvSpPr txBox="1"/>
          <p:nvPr>
            <p:ph idx="1" type="body"/>
          </p:nvPr>
        </p:nvSpPr>
        <p:spPr>
          <a:xfrm>
            <a:off x="609600" y="1361668"/>
            <a:ext cx="6347714" cy="3420179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-323850" lvl="0" marL="317500" rtl="0" algn="l">
              <a:spcBef>
                <a:spcPts val="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Moods &amp; attitudes play a more powerful role in influencing other parties than</a:t>
            </a:r>
            <a:endParaRPr sz="23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does the persuasiveness of your arguments.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Critical Moods &amp; Attitudes can (and do) Trigger Defensiveness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Which can prevent even a good deal from occurring</a:t>
            </a:r>
            <a:endParaRPr sz="900"/>
          </a:p>
          <a:p>
            <a:pPr indent="-203200" lvl="0" marL="317500" rtl="0" algn="l"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300"/>
          </a:p>
          <a:p>
            <a:pPr indent="-203200" lvl="0" marL="317500" rtl="0" algn="l"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300"/>
          </a:p>
          <a:p>
            <a:pPr indent="-203200" lvl="0" marL="317500" rtl="0" algn="l"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type="title"/>
          </p:nvPr>
        </p:nvSpPr>
        <p:spPr>
          <a:xfrm>
            <a:off x="660797" y="361653"/>
            <a:ext cx="7358063" cy="602754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500"/>
              <a:buFont typeface="Trebuchet MS"/>
              <a:buNone/>
            </a:pPr>
            <a:r>
              <a:rPr b="1" lang="en" sz="3500">
                <a:solidFill>
                  <a:srgbClr val="3F7818"/>
                </a:solidFill>
              </a:rPr>
              <a:t>Engaging the Other Party</a:t>
            </a:r>
            <a:endParaRPr b="1" sz="3500">
              <a:solidFill>
                <a:srgbClr val="3F7818"/>
              </a:solidFill>
            </a:endParaRPr>
          </a:p>
        </p:txBody>
      </p:sp>
      <p:sp>
        <p:nvSpPr>
          <p:cNvPr id="310" name="Google Shape;310;p48"/>
          <p:cNvSpPr txBox="1"/>
          <p:nvPr>
            <p:ph idx="1" type="body"/>
          </p:nvPr>
        </p:nvSpPr>
        <p:spPr>
          <a:xfrm>
            <a:off x="500063" y="1084957"/>
            <a:ext cx="8143875" cy="3616523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-323850" lvl="0" marL="317500" rtl="0" algn="l">
              <a:spcBef>
                <a:spcPts val="0"/>
              </a:spcBef>
              <a:spcAft>
                <a:spcPts val="0"/>
              </a:spcAft>
              <a:buSzPts val="2100"/>
              <a:buChar char="►"/>
            </a:pPr>
            <a:r>
              <a:rPr lang="en" sz="2600"/>
              <a:t>Look for common ground</a:t>
            </a:r>
            <a:endParaRPr sz="900"/>
          </a:p>
          <a:p>
            <a:pPr indent="-273050" lvl="1" marL="6858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How might it serve the other party to help  you </a:t>
            </a:r>
            <a:endParaRPr sz="2300"/>
          </a:p>
          <a:p>
            <a:pPr indent="0" lvl="0" marL="6858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300"/>
              <a:t>achieve your goals?</a:t>
            </a:r>
            <a:endParaRPr sz="23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2100"/>
              <a:buChar char="►"/>
            </a:pPr>
            <a:r>
              <a:rPr lang="en" sz="2600"/>
              <a:t>What are the other party’s interests?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2100"/>
              <a:buChar char="►"/>
            </a:pPr>
            <a:r>
              <a:rPr lang="en" sz="2600"/>
              <a:t>Why might the other person say no?</a:t>
            </a:r>
            <a:endParaRPr sz="900"/>
          </a:p>
          <a:p>
            <a:pPr indent="-273050" lvl="1" marL="6858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Budget, policy, equity/fairness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2100"/>
              <a:buChar char="►"/>
            </a:pPr>
            <a:r>
              <a:rPr b="1" lang="en" sz="2600"/>
              <a:t>Provide a rationale/story for why you deserve what you are asking for</a:t>
            </a:r>
            <a:endParaRPr b="1" sz="2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 to our sponsors!</a:t>
            </a:r>
            <a:endParaRPr sz="4800"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270975" y="1514725"/>
            <a:ext cx="472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ASU Online - EdPlus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ASU University Technology Office (UTO)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Civitas Learning</a:t>
            </a:r>
            <a:endParaRPr sz="3000"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100" y="1514725"/>
            <a:ext cx="2961424" cy="81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6100" y="2524176"/>
            <a:ext cx="3249077" cy="9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/>
          <p:cNvPicPr preferRelativeResize="0"/>
          <p:nvPr/>
        </p:nvPicPr>
        <p:blipFill rotWithShape="1">
          <a:blip r:embed="rId5">
            <a:alphaModFix/>
          </a:blip>
          <a:srcRect b="22978" l="8714" r="7166" t="20145"/>
          <a:stretch/>
        </p:blipFill>
        <p:spPr>
          <a:xfrm>
            <a:off x="5364100" y="3506675"/>
            <a:ext cx="3053425" cy="10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/>
          <p:nvPr>
            <p:ph type="title"/>
          </p:nvPr>
        </p:nvSpPr>
        <p:spPr>
          <a:xfrm>
            <a:off x="311700" y="445025"/>
            <a:ext cx="407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311700" y="1251050"/>
            <a:ext cx="794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 sz="2400">
                <a:solidFill>
                  <a:srgbClr val="666666"/>
                </a:solidFill>
              </a:rPr>
              <a:t>Thank you for being here! </a:t>
            </a:r>
            <a:endParaRPr sz="2400">
              <a:solidFill>
                <a:srgbClr val="666666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○"/>
            </a:pPr>
            <a:r>
              <a:rPr lang="en" sz="2400">
                <a:solidFill>
                  <a:srgbClr val="666666"/>
                </a:solidFill>
              </a:rPr>
              <a:t>The meeting was great because YOU attended!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 sz="2400">
                <a:solidFill>
                  <a:srgbClr val="666666"/>
                </a:solidFill>
              </a:rPr>
              <a:t>Next Meeting:</a:t>
            </a:r>
            <a:endParaRPr sz="2400">
              <a:solidFill>
                <a:srgbClr val="666666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○"/>
            </a:pPr>
            <a:r>
              <a:rPr lang="en" sz="2400">
                <a:solidFill>
                  <a:srgbClr val="666666"/>
                </a:solidFill>
              </a:rPr>
              <a:t>July 2019 </a:t>
            </a:r>
            <a:endParaRPr sz="2400">
              <a:solidFill>
                <a:srgbClr val="666666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○"/>
            </a:pPr>
            <a:r>
              <a:rPr lang="en" sz="2400">
                <a:solidFill>
                  <a:srgbClr val="666666"/>
                </a:solidFill>
              </a:rPr>
              <a:t>Bring colleagues and friends!</a:t>
            </a:r>
            <a:endParaRPr sz="2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pic>
        <p:nvPicPr>
          <p:cNvPr descr="ETW-logo-sideblock-1247x600.png" id="317" name="Google Shape;31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400" y="3741562"/>
            <a:ext cx="1921075" cy="9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Session Agenda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descr="ETW-logo-sideblock-1247x600.png"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1875" y="4316100"/>
            <a:ext cx="1321549" cy="6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/>
        </p:nvSpPr>
        <p:spPr>
          <a:xfrm>
            <a:off x="311700" y="923200"/>
            <a:ext cx="77760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Welcome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/>
              <a:t>Introduction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Guest Presenter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/>
              <a:t>Dr. Jess Alberts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Welcome!</a:t>
            </a:r>
            <a:endParaRPr sz="3600"/>
          </a:p>
        </p:txBody>
      </p:sp>
      <p:pic>
        <p:nvPicPr>
          <p:cNvPr descr="ETW-logo-sideblock-1247x600.png"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775" y="4037900"/>
            <a:ext cx="1854526" cy="8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About EdTech Women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About ETW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PHX ETW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Membership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Meetings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ETW-logo-sideblock-1247x600.png"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775" y="4037900"/>
            <a:ext cx="1854526" cy="8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</a:t>
            </a:r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311700" y="1080350"/>
            <a:ext cx="8520600" cy="40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</a:t>
            </a:r>
            <a:r>
              <a:rPr b="1" lang="en" sz="2000">
                <a:solidFill>
                  <a:srgbClr val="45818E"/>
                </a:solidFill>
              </a:rPr>
              <a:t>networked community</a:t>
            </a:r>
            <a:r>
              <a:rPr lang="en" sz="2000"/>
              <a:t> for women's leadership in education technology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business experts, technologists, designers, and educators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development of </a:t>
            </a:r>
            <a:r>
              <a:rPr b="1" lang="en" sz="2000">
                <a:solidFill>
                  <a:srgbClr val="45818E"/>
                </a:solidFill>
              </a:rPr>
              <a:t>women's leadership opportunity </a:t>
            </a:r>
            <a:r>
              <a:rPr lang="en" sz="2000"/>
              <a:t>in education technology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build </a:t>
            </a:r>
            <a:r>
              <a:rPr b="1" lang="en" sz="2000">
                <a:solidFill>
                  <a:srgbClr val="45818E"/>
                </a:solidFill>
              </a:rPr>
              <a:t>connections</a:t>
            </a:r>
            <a:r>
              <a:rPr lang="en" sz="2000"/>
              <a:t> and </a:t>
            </a:r>
            <a:r>
              <a:rPr b="1" lang="en" sz="2000">
                <a:solidFill>
                  <a:srgbClr val="45818E"/>
                </a:solidFill>
              </a:rPr>
              <a:t>skills</a:t>
            </a:r>
            <a:r>
              <a:rPr lang="en" sz="2000"/>
              <a:t> that lead to stronger businesses, better products, and different schools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create a community -- </a:t>
            </a:r>
            <a:r>
              <a:rPr b="1" lang="en" sz="2000">
                <a:solidFill>
                  <a:srgbClr val="45818E"/>
                </a:solidFill>
              </a:rPr>
              <a:t>local, national, international, and digital levels </a:t>
            </a:r>
            <a:endParaRPr b="1" sz="2000">
              <a:solidFill>
                <a:srgbClr val="45818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committed to support and innovation -- driven to make change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rgbClr val="45818E"/>
                </a:solidFill>
              </a:rPr>
              <a:t>inclusivity</a:t>
            </a:r>
            <a:r>
              <a:rPr lang="en" sz="2000"/>
              <a:t>, </a:t>
            </a:r>
            <a:r>
              <a:rPr b="1" lang="en" sz="2000">
                <a:solidFill>
                  <a:srgbClr val="45818E"/>
                </a:solidFill>
              </a:rPr>
              <a:t>visibility</a:t>
            </a:r>
            <a:r>
              <a:rPr lang="en" sz="2000"/>
              <a:t>, and </a:t>
            </a:r>
            <a:r>
              <a:rPr b="1" lang="en" sz="2000">
                <a:solidFill>
                  <a:srgbClr val="45818E"/>
                </a:solidFill>
              </a:rPr>
              <a:t>impact</a:t>
            </a:r>
            <a:endParaRPr b="1" sz="2000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descr="ETW-logo-sideblock-1247x600.png"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825" y="241024"/>
            <a:ext cx="1741476" cy="8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Dr. Jess Alberts</a:t>
            </a:r>
            <a:endParaRPr sz="4800"/>
          </a:p>
        </p:txBody>
      </p:sp>
      <p:pic>
        <p:nvPicPr>
          <p:cNvPr descr="ETW-logo-sideblock-1247x600.png"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775" y="4037900"/>
            <a:ext cx="1854526" cy="8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32875"/>
            <a:ext cx="280035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285750" y="1486793"/>
            <a:ext cx="6347715" cy="1369936"/>
          </a:xfrm>
          <a:prstGeom prst="rect">
            <a:avLst/>
          </a:prstGeom>
          <a:noFill/>
          <a:ln>
            <a:noFill/>
          </a:ln>
        </p:spPr>
        <p:txBody>
          <a:bodyPr anchorCtr="0" anchor="b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Trebuchet MS"/>
              <a:buNone/>
            </a:pPr>
            <a:br>
              <a:rPr lang="en" sz="4600"/>
            </a:br>
            <a:br>
              <a:rPr lang="en" sz="4600"/>
            </a:br>
            <a:br>
              <a:rPr lang="en" sz="4600"/>
            </a:br>
            <a:r>
              <a:rPr lang="en" sz="4600">
                <a:solidFill>
                  <a:srgbClr val="3F7818"/>
                </a:solidFill>
              </a:rPr>
              <a:t>Negotiating for </a:t>
            </a:r>
            <a:br>
              <a:rPr lang="en" sz="4600">
                <a:solidFill>
                  <a:srgbClr val="3F7818"/>
                </a:solidFill>
              </a:rPr>
            </a:br>
            <a:r>
              <a:rPr lang="en" sz="4600">
                <a:solidFill>
                  <a:srgbClr val="3F7818"/>
                </a:solidFill>
              </a:rPr>
              <a:t>What You Want</a:t>
            </a:r>
            <a:endParaRPr sz="4600">
              <a:solidFill>
                <a:srgbClr val="3F7818"/>
              </a:solidFill>
            </a:endParaRPr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446484" y="3254871"/>
            <a:ext cx="6347715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900"/>
              <a:t>Jess Alberts, Ph.D</a:t>
            </a:r>
            <a:r>
              <a:rPr lang="en" sz="900"/>
              <a:t>.</a:t>
            </a:r>
            <a:endParaRPr sz="900"/>
          </a:p>
        </p:txBody>
      </p:sp>
      <p:pic>
        <p:nvPicPr>
          <p:cNvPr descr="A picture containing photo, text&#10;&#10;Description generated with high confidence" id="239" name="Google Shape;23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6439" y="9273"/>
            <a:ext cx="3287561" cy="517441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875109" y="482203"/>
            <a:ext cx="6107906" cy="803672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100"/>
              <a:buFont typeface="Trebuchet MS"/>
              <a:buNone/>
            </a:pPr>
            <a:r>
              <a:rPr b="1" lang="en" sz="3100">
                <a:solidFill>
                  <a:srgbClr val="3F7818"/>
                </a:solidFill>
              </a:rPr>
              <a:t>Steps to Successful Negotiations</a:t>
            </a:r>
            <a:br>
              <a:rPr b="1" lang="en" sz="3100"/>
            </a:br>
            <a:br>
              <a:rPr b="1" lang="en" sz="3100"/>
            </a:br>
            <a:br>
              <a:rPr b="1" lang="en" sz="3100"/>
            </a:br>
            <a:endParaRPr b="1" sz="3100"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660797" y="1567160"/>
            <a:ext cx="6750844" cy="2933402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/>
          <a:p>
            <a:pPr indent="-323850" lvl="0" marL="317500" rtl="0" algn="l">
              <a:spcBef>
                <a:spcPts val="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Decide to Negotiate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Generate a list of issues to negotiate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Develop a negotiation plan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Know your goals and interests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Manage Your Emotions</a:t>
            </a:r>
            <a:endParaRPr sz="900"/>
          </a:p>
          <a:p>
            <a:pPr indent="-323850" lvl="0" marL="317500" rtl="0" algn="l">
              <a:spcBef>
                <a:spcPts val="900"/>
              </a:spcBef>
              <a:spcAft>
                <a:spcPts val="0"/>
              </a:spcAft>
              <a:buSzPts val="1900"/>
              <a:buChar char="►"/>
            </a:pPr>
            <a:r>
              <a:rPr lang="en" sz="2300"/>
              <a:t>Use effective strategies for engaging the other party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