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3"/>
  </p:normalViewPr>
  <p:slideViewPr>
    <p:cSldViewPr snapToGrid="0">
      <p:cViewPr varScale="1">
        <p:scale>
          <a:sx n="120" d="100"/>
          <a:sy n="120" d="100"/>
        </p:scale>
        <p:origin x="200" y="6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3.org/WAI/WCAG21/Understanding/non-text-contrast.html#dfn-user-interface-compone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3.org/WAI/WCAG21/Understanding/non-text-contrast.html#dfn-user-interface-compon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3.org/WAI/WCAG21/Understanding/non-text-contrast.html#dfn-user-interface-compone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3.org/WAI/WCAG21/Understanding/non-text-contrast.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3.org/WAI/WCAG21/Understanding/non-text-contrast.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3.org/WAI/WCAG21/Understanding/non-text-contrast.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w3.org/WAI/WCAG21/Understanding/non-text-contrast.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xdesign.cc/planning-and-creating-accessible-content-77f965ca08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w3.org/WAI/WCAG21/Techniques/css/C2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w3.org/TR/UNDERSTANDING-WCAG20/visual-audio-contrast-visual-presentation.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w3.org/TR/UNDERSTANDING-WCAG20/visual-audio-contrast-scale.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w3.org/WAI/WCAG21/Understanding/target-size.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w3.org/WAI/WCAG21/Techniques/general/G131.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w3.org/WAI/WCAG21/Techniques/general/G130.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ebaim.org/techniques/hypertex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fontawesome.com/v4.7.0/accessibility/"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nngroup.com/articles/icon-usability/"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w3.org/WAI/tutorials/image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w3.org/TR/WCAG21/#timing-adjustable"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ebaccessibility.asu.edu/articles/animation" TargetMode="External"/><Relationship Id="rId4" Type="http://schemas.openxmlformats.org/officeDocument/2006/relationships/hyperlink" Target="https://www.w3.org/TR/WCAG21/#seizures-and-physical-reactions"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7f40261d5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7f40261d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Contrast checker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4f270a3f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4f270a3f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4f270a3f2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4f270a3f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4.5:1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4f270a3f2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4f270a3f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4f270a3f2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4f270a3f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4f270a3f2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4f270a3f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4f270a3f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4f270a3f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4f270a3f2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4f270a3f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4f270a3f2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4f270a3f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4f270a3f2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4f270a3f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7f40261d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7f40261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4f270a3f2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4f270a3f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4f270a3f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4f270a3f2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7f40261d5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7f40261d5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7f40261d5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7f40261d5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UI Component Definition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7f40261d5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7f40261d5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WCAG 2.1 User Interface Components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7f40261d5_0_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7f40261d5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WCAG 2.1 User Interface Components</a:t>
            </a:r>
            <a:endParaRPr/>
          </a:p>
          <a:p>
            <a:pPr marL="0" lvl="0" indent="0" algn="l" rtl="0">
              <a:spcBef>
                <a:spcPts val="0"/>
              </a:spcBef>
              <a:spcAft>
                <a:spcPts val="0"/>
              </a:spcAft>
              <a:buNone/>
            </a:pPr>
            <a:endParaRPr/>
          </a:p>
          <a:p>
            <a:pPr marL="0" lvl="0" indent="0" algn="l" rtl="0">
              <a:spcBef>
                <a:spcPts val="0"/>
              </a:spcBef>
              <a:spcAft>
                <a:spcPts val="0"/>
              </a:spcAft>
              <a:buNone/>
            </a:pPr>
            <a:r>
              <a:rPr lang="en"/>
              <a:t>This could cause issues for your users so consider whether a disabled control is really the best option for your designs.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7f40261d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7f40261d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Non-text contrast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7f40261d5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7f40261d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Understanding non-text contrast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f40261d5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7f40261d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Understanding non-text contrast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7f40261d5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7f40261d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Understanding non-text contrast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A magnet can be understood by the "U" shape with lighter colored tips. Therefore to understand this graphic you should be able to discern the overall shape (against the background) and the lighter colored tips (against the rest of the U shape and the background).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graphical objects are the "U" shape (by outline or by the solid red color #D0021B), and each tip of the magnet.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f40261d5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f40261d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7f40261d5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7f40261d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7f40261d5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7f40261d5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f40261d5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f40261d5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7f40261d5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7f40261d5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the graphical portion of the pie chart is needed to convey information, then each slice of pie must be discernible from the other slices of pie.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7f40261d5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7f40261d5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f40261d5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f40261d5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7f40261d5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77f40261d5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7f40261d5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7f40261d5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7f40261d5_0_4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77f40261d5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7f40261d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7f40261d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55700d43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55700d4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4c288722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4c288722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4f270a3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84f270a3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u="sng">
                <a:solidFill>
                  <a:schemeClr val="hlink"/>
                </a:solidFill>
                <a:hlinkClick r:id="rId3"/>
              </a:rPr>
              <a:t>https://uxdesign.cc/planning-and-creating-accessible-content-77f965ca08f</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4f270a3f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4f270a3f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7f40261d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77f40261d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Specifying line spacing in CSS</a:t>
            </a: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4f270a3f2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4f270a3f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7f40261d5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7f40261d5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graphic design resources say more like 55-70 characters.</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Visual presentation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7f40261d5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7f40261d5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WCAG resize text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77f40261d5_0_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77f40261d5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WCAG touch target size</a:t>
            </a:r>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7f40261d5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77f40261d5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84b562c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784b562c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84b562cf1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84b562c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7f40261d5_0_5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77f40261d5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use 40 words if 20 words will do.</a:t>
            </a:r>
            <a:endParaRPr/>
          </a:p>
          <a:p>
            <a:pPr marL="0" lvl="0" indent="0" algn="l" rtl="0">
              <a:spcBef>
                <a:spcPts val="0"/>
              </a:spcBef>
              <a:spcAft>
                <a:spcPts val="0"/>
              </a:spcAft>
              <a:buNone/>
            </a:pPr>
            <a:endParaRPr/>
          </a:p>
          <a:p>
            <a:pPr marL="0" lvl="0" indent="0" algn="l" rtl="0">
              <a:spcBef>
                <a:spcPts val="0"/>
              </a:spcBef>
              <a:spcAft>
                <a:spcPts val="0"/>
              </a:spcAft>
              <a:buNone/>
            </a:pPr>
            <a:r>
              <a:rPr lang="en"/>
              <a:t>Use </a:t>
            </a:r>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784b562cf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784b562cf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Providing descriptive labels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784b562cf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784b562c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Provide Descriptive Headings</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the level 2 headings have the distinguishing information at the beginning (ie, instead of "Preparation for floods", "Preparation for fires", etc).</a:t>
            </a:r>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55700d43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855700d43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https://webaim.org/techniques/hypertext/</a:t>
            </a:r>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784b562cf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784b562c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55700d43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855700d43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Font awesome accessibility</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Nielsen Norman Group icon usability</a:t>
            </a:r>
            <a:endParaRPr/>
          </a:p>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7f40261d5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77f40261d5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Image concepts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77f40261d5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77f40261d5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WCAG timing adjustable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Seizures and physical reactions</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ASU Accessibility Animation Best Practices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77f40261d5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77f40261d5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8705041a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8705041a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84b562cf1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84b562cf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705041ad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705041ad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705041ad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8705041ad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784b562cf1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784b562cf1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784b562cf1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784b562cf1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84b562cf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84b562cf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55700d43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55700d4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7f40261d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7f40261d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Intro Option 2">
  <p:cSld name="Cover Intro Option 2">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0" name="Google Shape;10;p2"/>
          <p:cNvSpPr txBox="1">
            <a:spLocks noGrp="1"/>
          </p:cNvSpPr>
          <p:nvPr>
            <p:ph type="subTitle" idx="1"/>
          </p:nvPr>
        </p:nvSpPr>
        <p:spPr>
          <a:xfrm>
            <a:off x="360625" y="1005325"/>
            <a:ext cx="7508700" cy="3570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11" name="Google Shape;11;p2"/>
          <p:cNvPicPr preferRelativeResize="0"/>
          <p:nvPr/>
        </p:nvPicPr>
        <p:blipFill rotWithShape="1">
          <a:blip r:embed="rId2">
            <a:alphaModFix/>
          </a:blip>
          <a:srcRect/>
          <a:stretch/>
        </p:blipFill>
        <p:spPr>
          <a:xfrm>
            <a:off x="167375" y="3799423"/>
            <a:ext cx="3464700" cy="96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43" name="Google Shape;43;p11"/>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46" name="Google Shape;46;p12"/>
          <p:cNvSpPr txBox="1">
            <a:spLocks noGrp="1"/>
          </p:cNvSpPr>
          <p:nvPr>
            <p:ph type="body" idx="1"/>
          </p:nvPr>
        </p:nvSpPr>
        <p:spPr>
          <a:xfrm>
            <a:off x="100575" y="1204825"/>
            <a:ext cx="8031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49" name="Google Shape;49;p13"/>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50" name="Google Shape;50;p13"/>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51" name="Google Shape;51;p13"/>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52"/>
        <p:cNvGrpSpPr/>
        <p:nvPr/>
      </p:nvGrpSpPr>
      <p:grpSpPr>
        <a:xfrm>
          <a:off x="0" y="0"/>
          <a:ext cx="0" cy="0"/>
          <a:chOff x="0" y="0"/>
          <a:chExt cx="0" cy="0"/>
        </a:xfrm>
      </p:grpSpPr>
      <p:sp>
        <p:nvSpPr>
          <p:cNvPr id="53" name="Google Shape;53;p14"/>
          <p:cNvSpPr txBox="1">
            <a:spLocks noGrp="1"/>
          </p:cNvSpPr>
          <p:nvPr>
            <p:ph type="subTitle" idx="1"/>
          </p:nvPr>
        </p:nvSpPr>
        <p:spPr>
          <a:xfrm>
            <a:off x="311700"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54" name="Google Shape;54;p14"/>
          <p:cNvSpPr txBox="1">
            <a:spLocks noGrp="1"/>
          </p:cNvSpPr>
          <p:nvPr>
            <p:ph type="title"/>
          </p:nvPr>
        </p:nvSpPr>
        <p:spPr>
          <a:xfrm>
            <a:off x="311700" y="11308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59" name="Google Shape;59;p16"/>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ll out plus image 1">
  <p:cSld name="Call out plus image_1">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 Title slide with photo placeholder">
  <p:cSld name="CUSTOM_8_1">
    <p:spTree>
      <p:nvGrpSpPr>
        <p:cNvPr id="1" name="Shape 64"/>
        <p:cNvGrpSpPr/>
        <p:nvPr/>
      </p:nvGrpSpPr>
      <p:grpSpPr>
        <a:xfrm>
          <a:off x="0" y="0"/>
          <a:ext cx="0" cy="0"/>
          <a:chOff x="0" y="0"/>
          <a:chExt cx="0" cy="0"/>
        </a:xfrm>
      </p:grpSpPr>
      <p:sp>
        <p:nvSpPr>
          <p:cNvPr id="65" name="Google Shape;65;p19"/>
          <p:cNvSpPr/>
          <p:nvPr/>
        </p:nvSpPr>
        <p:spPr>
          <a:xfrm>
            <a:off x="-5375" y="-24150"/>
            <a:ext cx="9144000" cy="36591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EFEFEF"/>
                </a:solidFill>
                <a:latin typeface="Arial"/>
                <a:ea typeface="Arial"/>
                <a:cs typeface="Arial"/>
                <a:sym typeface="Arial"/>
              </a:rPr>
              <a:t>Place a photo over this space</a:t>
            </a:r>
            <a:endParaRPr sz="1400" b="0" i="0" u="none" strike="noStrike" cap="none">
              <a:solidFill>
                <a:srgbClr val="EFEFEF"/>
              </a:solidFill>
              <a:latin typeface="Arial"/>
              <a:ea typeface="Arial"/>
              <a:cs typeface="Arial"/>
              <a:sym typeface="Arial"/>
            </a:endParaRPr>
          </a:p>
        </p:txBody>
      </p:sp>
      <p:pic>
        <p:nvPicPr>
          <p:cNvPr id="66" name="Google Shape;66;p19" descr="ASU_Horiz_RGB_Digital_MaroonGold.png"/>
          <p:cNvPicPr preferRelativeResize="0"/>
          <p:nvPr/>
        </p:nvPicPr>
        <p:blipFill rotWithShape="1">
          <a:blip r:embed="rId2">
            <a:alphaModFix/>
          </a:blip>
          <a:srcRect/>
          <a:stretch/>
        </p:blipFill>
        <p:spPr>
          <a:xfrm>
            <a:off x="436818" y="3817272"/>
            <a:ext cx="3844969" cy="1067101"/>
          </a:xfrm>
          <a:prstGeom prst="rect">
            <a:avLst/>
          </a:prstGeom>
          <a:noFill/>
          <a:ln>
            <a:noFill/>
          </a:ln>
        </p:spPr>
      </p:pic>
      <p:sp>
        <p:nvSpPr>
          <p:cNvPr id="67" name="Google Shape;67;p19"/>
          <p:cNvSpPr txBox="1">
            <a:spLocks noGrp="1"/>
          </p:cNvSpPr>
          <p:nvPr>
            <p:ph type="ctrTitle"/>
          </p:nvPr>
        </p:nvSpPr>
        <p:spPr>
          <a:xfrm>
            <a:off x="647650" y="1362325"/>
            <a:ext cx="8136300" cy="205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5200" b="1"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b="1">
                <a:solidFill>
                  <a:schemeClr val="dk1"/>
                </a:solidFill>
              </a:defRPr>
            </a:lvl2pPr>
            <a:lvl3pPr lvl="2" algn="ctr" rtl="0">
              <a:lnSpc>
                <a:spcPct val="100000"/>
              </a:lnSpc>
              <a:spcBef>
                <a:spcPts val="0"/>
              </a:spcBef>
              <a:spcAft>
                <a:spcPts val="0"/>
              </a:spcAft>
              <a:buClr>
                <a:schemeClr val="dk1"/>
              </a:buClr>
              <a:buSzPts val="1400"/>
              <a:buFont typeface="Arial"/>
              <a:buNone/>
              <a:defRPr sz="5200" b="1">
                <a:solidFill>
                  <a:schemeClr val="dk1"/>
                </a:solidFill>
              </a:defRPr>
            </a:lvl3pPr>
            <a:lvl4pPr lvl="3" algn="ctr" rtl="0">
              <a:lnSpc>
                <a:spcPct val="100000"/>
              </a:lnSpc>
              <a:spcBef>
                <a:spcPts val="0"/>
              </a:spcBef>
              <a:spcAft>
                <a:spcPts val="0"/>
              </a:spcAft>
              <a:buClr>
                <a:schemeClr val="dk1"/>
              </a:buClr>
              <a:buSzPts val="1400"/>
              <a:buFont typeface="Arial"/>
              <a:buNone/>
              <a:defRPr sz="5200" b="1">
                <a:solidFill>
                  <a:schemeClr val="dk1"/>
                </a:solidFill>
              </a:defRPr>
            </a:lvl4pPr>
            <a:lvl5pPr lvl="4" algn="ctr" rtl="0">
              <a:lnSpc>
                <a:spcPct val="100000"/>
              </a:lnSpc>
              <a:spcBef>
                <a:spcPts val="0"/>
              </a:spcBef>
              <a:spcAft>
                <a:spcPts val="0"/>
              </a:spcAft>
              <a:buClr>
                <a:schemeClr val="dk1"/>
              </a:buClr>
              <a:buSzPts val="1400"/>
              <a:buFont typeface="Arial"/>
              <a:buNone/>
              <a:defRPr sz="5200" b="1">
                <a:solidFill>
                  <a:schemeClr val="dk1"/>
                </a:solidFill>
              </a:defRPr>
            </a:lvl5pPr>
            <a:lvl6pPr lvl="5" algn="ctr" rtl="0">
              <a:lnSpc>
                <a:spcPct val="100000"/>
              </a:lnSpc>
              <a:spcBef>
                <a:spcPts val="0"/>
              </a:spcBef>
              <a:spcAft>
                <a:spcPts val="0"/>
              </a:spcAft>
              <a:buClr>
                <a:schemeClr val="dk1"/>
              </a:buClr>
              <a:buSzPts val="1400"/>
              <a:buFont typeface="Arial"/>
              <a:buNone/>
              <a:defRPr sz="5200" b="1">
                <a:solidFill>
                  <a:schemeClr val="dk1"/>
                </a:solidFill>
              </a:defRPr>
            </a:lvl6pPr>
            <a:lvl7pPr lvl="6" algn="ctr" rtl="0">
              <a:lnSpc>
                <a:spcPct val="100000"/>
              </a:lnSpc>
              <a:spcBef>
                <a:spcPts val="0"/>
              </a:spcBef>
              <a:spcAft>
                <a:spcPts val="0"/>
              </a:spcAft>
              <a:buClr>
                <a:schemeClr val="dk1"/>
              </a:buClr>
              <a:buSzPts val="1400"/>
              <a:buFont typeface="Arial"/>
              <a:buNone/>
              <a:defRPr sz="5200" b="1">
                <a:solidFill>
                  <a:schemeClr val="dk1"/>
                </a:solidFill>
              </a:defRPr>
            </a:lvl7pPr>
            <a:lvl8pPr lvl="7" algn="ctr" rtl="0">
              <a:lnSpc>
                <a:spcPct val="100000"/>
              </a:lnSpc>
              <a:spcBef>
                <a:spcPts val="0"/>
              </a:spcBef>
              <a:spcAft>
                <a:spcPts val="0"/>
              </a:spcAft>
              <a:buClr>
                <a:schemeClr val="dk1"/>
              </a:buClr>
              <a:buSzPts val="1400"/>
              <a:buFont typeface="Arial"/>
              <a:buNone/>
              <a:defRPr sz="5200" b="1">
                <a:solidFill>
                  <a:schemeClr val="dk1"/>
                </a:solidFill>
              </a:defRPr>
            </a:lvl8pPr>
            <a:lvl9pPr lvl="8" algn="ctr" rtl="0">
              <a:lnSpc>
                <a:spcPct val="100000"/>
              </a:lnSpc>
              <a:spcBef>
                <a:spcPts val="0"/>
              </a:spcBef>
              <a:spcAft>
                <a:spcPts val="0"/>
              </a:spcAft>
              <a:buClr>
                <a:schemeClr val="dk1"/>
              </a:buClr>
              <a:buSzPts val="1400"/>
              <a:buFont typeface="Arial"/>
              <a:buNone/>
              <a:defRPr sz="5200" b="1">
                <a:solidFill>
                  <a:schemeClr val="dk1"/>
                </a:solidFill>
              </a:defRPr>
            </a:lvl9pPr>
          </a:lstStyle>
          <a:p>
            <a:endParaRPr/>
          </a:p>
        </p:txBody>
      </p:sp>
      <p:sp>
        <p:nvSpPr>
          <p:cNvPr id="68" name="Google Shape;68;p19"/>
          <p:cNvSpPr txBox="1">
            <a:spLocks noGrp="1"/>
          </p:cNvSpPr>
          <p:nvPr>
            <p:ph type="body" idx="1"/>
          </p:nvPr>
        </p:nvSpPr>
        <p:spPr>
          <a:xfrm>
            <a:off x="4373450" y="3986129"/>
            <a:ext cx="4458900" cy="53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None/>
              <a:defRPr sz="14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100"/>
              <a:buNone/>
              <a:defRPr sz="11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100"/>
              <a:buNone/>
              <a:defRPr sz="11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100"/>
              <a:buNone/>
              <a:defRPr sz="11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100"/>
              <a:buNone/>
              <a:defRPr sz="11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1100"/>
              <a:buNone/>
              <a:defRPr sz="11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1100"/>
              <a:buNone/>
              <a:defRPr sz="11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1100"/>
              <a:buNone/>
              <a:defRPr sz="11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1100"/>
              <a:buNone/>
              <a:defRPr sz="1100" i="0" u="none" strike="noStrike" cap="none">
                <a:solidFill>
                  <a:srgbClr val="00000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 Chapter break agenda black with bracket">
  <p:cSld name="Custom Layout 1 1_1">
    <p:bg>
      <p:bgPr>
        <a:solidFill>
          <a:srgbClr val="000000"/>
        </a:solidFill>
        <a:effectLst/>
      </p:bgPr>
    </p:bg>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1pPr>
            <a:lvl2pPr lvl="1" algn="r" rtl="0">
              <a:lnSpc>
                <a:spcPct val="100000"/>
              </a:lnSpc>
              <a:spcBef>
                <a:spcPts val="0"/>
              </a:spcBef>
              <a:spcAft>
                <a:spcPts val="0"/>
              </a:spcAft>
              <a:buClr>
                <a:srgbClr val="FFFFFF"/>
              </a:buClr>
              <a:buSzPts val="4800"/>
              <a:buFont typeface="Arial"/>
              <a:buNone/>
              <a:defRPr sz="4800" b="1">
                <a:solidFill>
                  <a:srgbClr val="FFFFFF"/>
                </a:solidFill>
              </a:defRPr>
            </a:lvl2pPr>
            <a:lvl3pPr lvl="2" algn="r" rtl="0">
              <a:lnSpc>
                <a:spcPct val="100000"/>
              </a:lnSpc>
              <a:spcBef>
                <a:spcPts val="0"/>
              </a:spcBef>
              <a:spcAft>
                <a:spcPts val="0"/>
              </a:spcAft>
              <a:buClr>
                <a:srgbClr val="FFFFFF"/>
              </a:buClr>
              <a:buSzPts val="4800"/>
              <a:buFont typeface="Arial"/>
              <a:buNone/>
              <a:defRPr sz="4800" b="1">
                <a:solidFill>
                  <a:srgbClr val="FFFFFF"/>
                </a:solidFill>
              </a:defRPr>
            </a:lvl3pPr>
            <a:lvl4pPr lvl="3" algn="r" rtl="0">
              <a:lnSpc>
                <a:spcPct val="100000"/>
              </a:lnSpc>
              <a:spcBef>
                <a:spcPts val="0"/>
              </a:spcBef>
              <a:spcAft>
                <a:spcPts val="0"/>
              </a:spcAft>
              <a:buClr>
                <a:srgbClr val="FFFFFF"/>
              </a:buClr>
              <a:buSzPts val="4800"/>
              <a:buFont typeface="Arial"/>
              <a:buNone/>
              <a:defRPr sz="4800" b="1">
                <a:solidFill>
                  <a:srgbClr val="FFFFFF"/>
                </a:solidFill>
              </a:defRPr>
            </a:lvl4pPr>
            <a:lvl5pPr lvl="4" algn="r" rtl="0">
              <a:lnSpc>
                <a:spcPct val="100000"/>
              </a:lnSpc>
              <a:spcBef>
                <a:spcPts val="0"/>
              </a:spcBef>
              <a:spcAft>
                <a:spcPts val="0"/>
              </a:spcAft>
              <a:buClr>
                <a:srgbClr val="FFFFFF"/>
              </a:buClr>
              <a:buSzPts val="4800"/>
              <a:buFont typeface="Arial"/>
              <a:buNone/>
              <a:defRPr sz="4800" b="1">
                <a:solidFill>
                  <a:srgbClr val="FFFFFF"/>
                </a:solidFill>
              </a:defRPr>
            </a:lvl5pPr>
            <a:lvl6pPr lvl="5" algn="r" rtl="0">
              <a:lnSpc>
                <a:spcPct val="100000"/>
              </a:lnSpc>
              <a:spcBef>
                <a:spcPts val="0"/>
              </a:spcBef>
              <a:spcAft>
                <a:spcPts val="0"/>
              </a:spcAft>
              <a:buClr>
                <a:srgbClr val="FFFFFF"/>
              </a:buClr>
              <a:buSzPts val="4800"/>
              <a:buFont typeface="Arial"/>
              <a:buNone/>
              <a:defRPr sz="4800" b="1">
                <a:solidFill>
                  <a:srgbClr val="FFFFFF"/>
                </a:solidFill>
              </a:defRPr>
            </a:lvl6pPr>
            <a:lvl7pPr lvl="6" algn="r" rtl="0">
              <a:lnSpc>
                <a:spcPct val="100000"/>
              </a:lnSpc>
              <a:spcBef>
                <a:spcPts val="0"/>
              </a:spcBef>
              <a:spcAft>
                <a:spcPts val="0"/>
              </a:spcAft>
              <a:buClr>
                <a:srgbClr val="FFFFFF"/>
              </a:buClr>
              <a:buSzPts val="4800"/>
              <a:buFont typeface="Arial"/>
              <a:buNone/>
              <a:defRPr sz="4800" b="1">
                <a:solidFill>
                  <a:srgbClr val="FFFFFF"/>
                </a:solidFill>
              </a:defRPr>
            </a:lvl7pPr>
            <a:lvl8pPr lvl="7" algn="r" rtl="0">
              <a:lnSpc>
                <a:spcPct val="100000"/>
              </a:lnSpc>
              <a:spcBef>
                <a:spcPts val="0"/>
              </a:spcBef>
              <a:spcAft>
                <a:spcPts val="0"/>
              </a:spcAft>
              <a:buClr>
                <a:srgbClr val="FFFFFF"/>
              </a:buClr>
              <a:buSzPts val="4800"/>
              <a:buFont typeface="Arial"/>
              <a:buNone/>
              <a:defRPr sz="4800" b="1">
                <a:solidFill>
                  <a:srgbClr val="FFFFFF"/>
                </a:solidFill>
              </a:defRPr>
            </a:lvl8pPr>
            <a:lvl9pPr lvl="8" algn="r" rtl="0">
              <a:lnSpc>
                <a:spcPct val="100000"/>
              </a:lnSpc>
              <a:spcBef>
                <a:spcPts val="0"/>
              </a:spcBef>
              <a:spcAft>
                <a:spcPts val="0"/>
              </a:spcAft>
              <a:buClr>
                <a:srgbClr val="FFFFFF"/>
              </a:buClr>
              <a:buSzPts val="4800"/>
              <a:buFont typeface="Arial"/>
              <a:buNone/>
              <a:defRPr sz="4800" b="1">
                <a:solidFill>
                  <a:srgbClr val="FFFFFF"/>
                </a:solidFill>
              </a:defRPr>
            </a:lvl9pPr>
          </a:lstStyle>
          <a:p>
            <a:endParaRPr/>
          </a:p>
        </p:txBody>
      </p:sp>
      <p:sp>
        <p:nvSpPr>
          <p:cNvPr id="71" name="Google Shape;71;p20"/>
          <p:cNvSpPr txBox="1"/>
          <p:nvPr/>
        </p:nvSpPr>
        <p:spPr>
          <a:xfrm>
            <a:off x="3664990" y="371598"/>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2500"/>
              <a:buFont typeface="Arial"/>
              <a:buNone/>
            </a:pPr>
            <a:r>
              <a:rPr lang="en" sz="22500" b="0" i="0" u="none" strike="noStrike" cap="none">
                <a:solidFill>
                  <a:schemeClr val="accent1"/>
                </a:solidFill>
                <a:latin typeface="Arial"/>
                <a:ea typeface="Arial"/>
                <a:cs typeface="Arial"/>
                <a:sym typeface="Arial"/>
              </a:rPr>
              <a:t>{</a:t>
            </a:r>
            <a:endParaRPr sz="1100" b="0" i="0" u="none" strike="noStrike" cap="none">
              <a:solidFill>
                <a:schemeClr val="accent1"/>
              </a:solidFill>
              <a:latin typeface="Arial"/>
              <a:ea typeface="Arial"/>
              <a:cs typeface="Arial"/>
              <a:sym typeface="Arial"/>
            </a:endParaRPr>
          </a:p>
        </p:txBody>
      </p:sp>
      <p:sp>
        <p:nvSpPr>
          <p:cNvPr id="72" name="Google Shape;72;p20"/>
          <p:cNvSpPr txBox="1">
            <a:spLocks noGrp="1"/>
          </p:cNvSpPr>
          <p:nvPr>
            <p:ph type="subTitle" idx="1"/>
          </p:nvPr>
        </p:nvSpPr>
        <p:spPr>
          <a:xfrm>
            <a:off x="4898000" y="508875"/>
            <a:ext cx="3737100" cy="4102800"/>
          </a:xfrm>
          <a:prstGeom prst="rect">
            <a:avLst/>
          </a:prstGeom>
          <a:noFill/>
          <a:ln>
            <a:noFill/>
          </a:ln>
        </p:spPr>
        <p:txBody>
          <a:bodyPr spcFirstLastPara="1" wrap="square" lIns="91425" tIns="91425" rIns="91425" bIns="91425" anchor="ctr" anchorCtr="0">
            <a:noAutofit/>
          </a:bodyPr>
          <a:lstStyle>
            <a:lvl1pPr lvl="0" algn="l" rtl="0">
              <a:lnSpc>
                <a:spcPct val="115000"/>
              </a:lnSpc>
              <a:spcBef>
                <a:spcPts val="0"/>
              </a:spcBef>
              <a:spcAft>
                <a:spcPts val="0"/>
              </a:spcAft>
              <a:buSzPts val="1400"/>
              <a:buNone/>
              <a:defRPr b="1">
                <a:solidFill>
                  <a:schemeClr val="lt1"/>
                </a:solidFill>
              </a:defRPr>
            </a:lvl1pPr>
            <a:lvl2pPr lvl="1" algn="l" rtl="0">
              <a:lnSpc>
                <a:spcPct val="115000"/>
              </a:lnSpc>
              <a:spcBef>
                <a:spcPts val="1600"/>
              </a:spcBef>
              <a:spcAft>
                <a:spcPts val="0"/>
              </a:spcAft>
              <a:buSzPts val="1400"/>
              <a:buNone/>
              <a:defRPr b="1">
                <a:highlight>
                  <a:schemeClr val="lt1"/>
                </a:highlight>
              </a:defRPr>
            </a:lvl2pPr>
            <a:lvl3pPr lvl="2" algn="l" rtl="0">
              <a:lnSpc>
                <a:spcPct val="115000"/>
              </a:lnSpc>
              <a:spcBef>
                <a:spcPts val="1600"/>
              </a:spcBef>
              <a:spcAft>
                <a:spcPts val="0"/>
              </a:spcAft>
              <a:buSzPts val="1400"/>
              <a:buNone/>
              <a:defRPr b="1">
                <a:highlight>
                  <a:schemeClr val="lt1"/>
                </a:highlight>
              </a:defRPr>
            </a:lvl3pPr>
            <a:lvl4pPr lvl="3" algn="l" rtl="0">
              <a:lnSpc>
                <a:spcPct val="115000"/>
              </a:lnSpc>
              <a:spcBef>
                <a:spcPts val="1600"/>
              </a:spcBef>
              <a:spcAft>
                <a:spcPts val="0"/>
              </a:spcAft>
              <a:buSzPts val="1400"/>
              <a:buNone/>
              <a:defRPr b="1">
                <a:highlight>
                  <a:schemeClr val="lt1"/>
                </a:highlight>
              </a:defRPr>
            </a:lvl4pPr>
            <a:lvl5pPr lvl="4" algn="l" rtl="0">
              <a:lnSpc>
                <a:spcPct val="115000"/>
              </a:lnSpc>
              <a:spcBef>
                <a:spcPts val="1600"/>
              </a:spcBef>
              <a:spcAft>
                <a:spcPts val="0"/>
              </a:spcAft>
              <a:buSzPts val="1400"/>
              <a:buNone/>
              <a:defRPr b="1">
                <a:highlight>
                  <a:schemeClr val="lt1"/>
                </a:highlight>
              </a:defRPr>
            </a:lvl5pPr>
            <a:lvl6pPr lvl="5" algn="l" rtl="0">
              <a:lnSpc>
                <a:spcPct val="115000"/>
              </a:lnSpc>
              <a:spcBef>
                <a:spcPts val="1600"/>
              </a:spcBef>
              <a:spcAft>
                <a:spcPts val="0"/>
              </a:spcAft>
              <a:buSzPts val="1400"/>
              <a:buNone/>
              <a:defRPr b="1">
                <a:highlight>
                  <a:schemeClr val="lt1"/>
                </a:highlight>
              </a:defRPr>
            </a:lvl6pPr>
            <a:lvl7pPr lvl="6" algn="l" rtl="0">
              <a:lnSpc>
                <a:spcPct val="115000"/>
              </a:lnSpc>
              <a:spcBef>
                <a:spcPts val="1600"/>
              </a:spcBef>
              <a:spcAft>
                <a:spcPts val="0"/>
              </a:spcAft>
              <a:buSzPts val="1400"/>
              <a:buNone/>
              <a:defRPr b="1">
                <a:highlight>
                  <a:schemeClr val="lt1"/>
                </a:highlight>
              </a:defRPr>
            </a:lvl7pPr>
            <a:lvl8pPr lvl="7" algn="l" rtl="0">
              <a:lnSpc>
                <a:spcPct val="115000"/>
              </a:lnSpc>
              <a:spcBef>
                <a:spcPts val="1600"/>
              </a:spcBef>
              <a:spcAft>
                <a:spcPts val="0"/>
              </a:spcAft>
              <a:buSzPts val="1400"/>
              <a:buNone/>
              <a:defRPr b="1">
                <a:highlight>
                  <a:schemeClr val="lt1"/>
                </a:highlight>
              </a:defRPr>
            </a:lvl8pPr>
            <a:lvl9pPr lvl="8" algn="l" rtl="0">
              <a:lnSpc>
                <a:spcPct val="115000"/>
              </a:lnSpc>
              <a:spcBef>
                <a:spcPts val="1600"/>
              </a:spcBef>
              <a:spcAft>
                <a:spcPts val="1600"/>
              </a:spcAft>
              <a:buSzPts val="1400"/>
              <a:buNone/>
              <a:defRPr b="1">
                <a:highlight>
                  <a:schemeClr val="lt1"/>
                </a:high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and intro" type="title">
  <p:cSld name="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311708" y="2116175"/>
            <a:ext cx="8520600" cy="2052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5200" b="1"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5200" b="1">
                <a:solidFill>
                  <a:schemeClr val="dk1"/>
                </a:solidFill>
              </a:defRPr>
            </a:lvl2pPr>
            <a:lvl3pPr lvl="2" indent="0" algn="ctr" rtl="0">
              <a:spcBef>
                <a:spcPts val="0"/>
              </a:spcBef>
              <a:spcAft>
                <a:spcPts val="0"/>
              </a:spcAft>
              <a:buClr>
                <a:schemeClr val="dk1"/>
              </a:buClr>
              <a:buSzPts val="1400"/>
              <a:buFont typeface="Arial"/>
              <a:buNone/>
              <a:defRPr sz="5200" b="1">
                <a:solidFill>
                  <a:schemeClr val="dk1"/>
                </a:solidFill>
              </a:defRPr>
            </a:lvl3pPr>
            <a:lvl4pPr lvl="3" indent="0" algn="ctr" rtl="0">
              <a:spcBef>
                <a:spcPts val="0"/>
              </a:spcBef>
              <a:spcAft>
                <a:spcPts val="0"/>
              </a:spcAft>
              <a:buClr>
                <a:schemeClr val="dk1"/>
              </a:buClr>
              <a:buSzPts val="1400"/>
              <a:buFont typeface="Arial"/>
              <a:buNone/>
              <a:defRPr sz="5200" b="1">
                <a:solidFill>
                  <a:schemeClr val="dk1"/>
                </a:solidFill>
              </a:defRPr>
            </a:lvl4pPr>
            <a:lvl5pPr lvl="4" indent="0" algn="ctr" rtl="0">
              <a:spcBef>
                <a:spcPts val="0"/>
              </a:spcBef>
              <a:spcAft>
                <a:spcPts val="0"/>
              </a:spcAft>
              <a:buClr>
                <a:schemeClr val="dk1"/>
              </a:buClr>
              <a:buSzPts val="1400"/>
              <a:buFont typeface="Arial"/>
              <a:buNone/>
              <a:defRPr sz="5200" b="1">
                <a:solidFill>
                  <a:schemeClr val="dk1"/>
                </a:solidFill>
              </a:defRPr>
            </a:lvl5pPr>
            <a:lvl6pPr lvl="5" indent="0" algn="ctr" rtl="0">
              <a:spcBef>
                <a:spcPts val="0"/>
              </a:spcBef>
              <a:spcAft>
                <a:spcPts val="0"/>
              </a:spcAft>
              <a:buClr>
                <a:schemeClr val="dk1"/>
              </a:buClr>
              <a:buSzPts val="1400"/>
              <a:buFont typeface="Arial"/>
              <a:buNone/>
              <a:defRPr sz="5200" b="1">
                <a:solidFill>
                  <a:schemeClr val="dk1"/>
                </a:solidFill>
              </a:defRPr>
            </a:lvl6pPr>
            <a:lvl7pPr lvl="6" indent="0" algn="ctr" rtl="0">
              <a:spcBef>
                <a:spcPts val="0"/>
              </a:spcBef>
              <a:spcAft>
                <a:spcPts val="0"/>
              </a:spcAft>
              <a:buClr>
                <a:schemeClr val="dk1"/>
              </a:buClr>
              <a:buSzPts val="1400"/>
              <a:buFont typeface="Arial"/>
              <a:buNone/>
              <a:defRPr sz="5200" b="1">
                <a:solidFill>
                  <a:schemeClr val="dk1"/>
                </a:solidFill>
              </a:defRPr>
            </a:lvl7pPr>
            <a:lvl8pPr lvl="7" indent="0" algn="ctr" rtl="0">
              <a:spcBef>
                <a:spcPts val="0"/>
              </a:spcBef>
              <a:spcAft>
                <a:spcPts val="0"/>
              </a:spcAft>
              <a:buClr>
                <a:schemeClr val="dk1"/>
              </a:buClr>
              <a:buSzPts val="1400"/>
              <a:buFont typeface="Arial"/>
              <a:buNone/>
              <a:defRPr sz="5200" b="1">
                <a:solidFill>
                  <a:schemeClr val="dk1"/>
                </a:solidFill>
              </a:defRPr>
            </a:lvl8pPr>
            <a:lvl9pPr lvl="8" indent="0" algn="ctr" rtl="0">
              <a:spcBef>
                <a:spcPts val="0"/>
              </a:spcBef>
              <a:spcAft>
                <a:spcPts val="0"/>
              </a:spcAft>
              <a:buClr>
                <a:schemeClr val="dk1"/>
              </a:buClr>
              <a:buSzPts val="1400"/>
              <a:buFont typeface="Arial"/>
              <a:buNone/>
              <a:defRPr sz="5200" b="1">
                <a:solidFill>
                  <a:schemeClr val="dk1"/>
                </a:solidFill>
              </a:defRPr>
            </a:lvl9pPr>
          </a:lstStyle>
          <a:p>
            <a:endParaRPr/>
          </a:p>
        </p:txBody>
      </p:sp>
      <p:sp>
        <p:nvSpPr>
          <p:cNvPr id="14" name="Google Shape;14;p3"/>
          <p:cNvSpPr txBox="1">
            <a:spLocks noGrp="1"/>
          </p:cNvSpPr>
          <p:nvPr>
            <p:ph type="subTitle" idx="1"/>
          </p:nvPr>
        </p:nvSpPr>
        <p:spPr>
          <a:xfrm>
            <a:off x="311700" y="4205725"/>
            <a:ext cx="8151600" cy="792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15" name="Google Shape;15;p3" descr="ASU_Horiz_RGB_Digital_MaroonGold.png"/>
          <p:cNvPicPr preferRelativeResize="0"/>
          <p:nvPr/>
        </p:nvPicPr>
        <p:blipFill rotWithShape="1">
          <a:blip r:embed="rId2">
            <a:alphaModFix/>
          </a:blip>
          <a:srcRect/>
          <a:stretch/>
        </p:blipFill>
        <p:spPr>
          <a:xfrm>
            <a:off x="245068" y="187047"/>
            <a:ext cx="3845100" cy="10671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 Headline with text 1">
  <p:cSld name="TITLE_ONLY_1">
    <p:spTree>
      <p:nvGrpSpPr>
        <p:cNvPr id="1" name="Shape 73"/>
        <p:cNvGrpSpPr/>
        <p:nvPr/>
      </p:nvGrpSpPr>
      <p:grpSpPr>
        <a:xfrm>
          <a:off x="0" y="0"/>
          <a:ext cx="0" cy="0"/>
          <a:chOff x="0" y="0"/>
          <a:chExt cx="0" cy="0"/>
        </a:xfrm>
      </p:grpSpPr>
      <p:sp>
        <p:nvSpPr>
          <p:cNvPr id="74" name="Google Shape;74;p21"/>
          <p:cNvSpPr txBox="1">
            <a:spLocks noGrp="1"/>
          </p:cNvSpPr>
          <p:nvPr>
            <p:ph type="body" idx="1"/>
          </p:nvPr>
        </p:nvSpPr>
        <p:spPr>
          <a:xfrm>
            <a:off x="311699"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75" name="Google Shape;75;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 Agenda White with 2 columns">
  <p:cSld name="CUSTOM_3_1">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673025" y="2285400"/>
            <a:ext cx="2927400" cy="5727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3000">
                <a:highlight>
                  <a:schemeClr val="accent1"/>
                </a:high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4168625" y="472450"/>
            <a:ext cx="4340100" cy="41898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SzPts val="1200"/>
              <a:buNone/>
              <a:defRPr sz="1200"/>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cxnSp>
        <p:nvCxnSpPr>
          <p:cNvPr id="79" name="Google Shape;79;p22"/>
          <p:cNvCxnSpPr/>
          <p:nvPr/>
        </p:nvCxnSpPr>
        <p:spPr>
          <a:xfrm>
            <a:off x="3891200" y="1884300"/>
            <a:ext cx="0" cy="138030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 Speaker Intro Black (small photo)">
  <p:cSld name="CUSTOM_6">
    <p:bg>
      <p:bgPr>
        <a:solidFill>
          <a:schemeClr val="dk1"/>
        </a:soli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3733800" y="1283225"/>
            <a:ext cx="5181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48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23"/>
          <p:cNvSpPr/>
          <p:nvPr/>
        </p:nvSpPr>
        <p:spPr>
          <a:xfrm>
            <a:off x="1200150" y="1123950"/>
            <a:ext cx="1657200" cy="1676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3"/>
          <p:cNvSpPr txBox="1">
            <a:spLocks noGrp="1"/>
          </p:cNvSpPr>
          <p:nvPr>
            <p:ph type="subTitle" idx="1"/>
          </p:nvPr>
        </p:nvSpPr>
        <p:spPr>
          <a:xfrm>
            <a:off x="3733800" y="1047750"/>
            <a:ext cx="4838700" cy="3237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400"/>
              <a:buNone/>
              <a:defRPr b="1">
                <a:highlight>
                  <a:schemeClr val="accent1"/>
                </a:highlight>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84" name="Google Shape;84;p23"/>
          <p:cNvSpPr txBox="1">
            <a:spLocks noGrp="1"/>
          </p:cNvSpPr>
          <p:nvPr>
            <p:ph type="body" idx="2"/>
          </p:nvPr>
        </p:nvSpPr>
        <p:spPr>
          <a:xfrm>
            <a:off x="3733800" y="2990850"/>
            <a:ext cx="4838700" cy="8763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Clr>
                <a:schemeClr val="lt1"/>
              </a:buClr>
              <a:buSzPts val="1800"/>
              <a:buNone/>
              <a:defRPr b="1">
                <a:solidFill>
                  <a:schemeClr val="lt1"/>
                </a:solidFill>
              </a:defRPr>
            </a:lvl1pPr>
            <a:lvl2pPr marL="914400" lvl="1" indent="-228600" algn="l" rtl="0">
              <a:lnSpc>
                <a:spcPct val="115000"/>
              </a:lnSpc>
              <a:spcBef>
                <a:spcPts val="1600"/>
              </a:spcBef>
              <a:spcAft>
                <a:spcPts val="0"/>
              </a:spcAft>
              <a:buClr>
                <a:schemeClr val="lt1"/>
              </a:buClr>
              <a:buSzPts val="1800"/>
              <a:buNone/>
              <a:defRPr sz="1800" b="1">
                <a:solidFill>
                  <a:schemeClr val="lt1"/>
                </a:solidFill>
              </a:defRPr>
            </a:lvl2pPr>
            <a:lvl3pPr marL="1371600" lvl="2" indent="-228600" algn="l" rtl="0">
              <a:lnSpc>
                <a:spcPct val="115000"/>
              </a:lnSpc>
              <a:spcBef>
                <a:spcPts val="1600"/>
              </a:spcBef>
              <a:spcAft>
                <a:spcPts val="0"/>
              </a:spcAft>
              <a:buClr>
                <a:schemeClr val="lt1"/>
              </a:buClr>
              <a:buSzPts val="1800"/>
              <a:buNone/>
              <a:defRPr sz="1800" b="1">
                <a:solidFill>
                  <a:schemeClr val="lt1"/>
                </a:solidFill>
              </a:defRPr>
            </a:lvl3pPr>
            <a:lvl4pPr marL="1828800" lvl="3" indent="-228600" algn="l" rtl="0">
              <a:lnSpc>
                <a:spcPct val="115000"/>
              </a:lnSpc>
              <a:spcBef>
                <a:spcPts val="1600"/>
              </a:spcBef>
              <a:spcAft>
                <a:spcPts val="0"/>
              </a:spcAft>
              <a:buClr>
                <a:schemeClr val="lt1"/>
              </a:buClr>
              <a:buSzPts val="1800"/>
              <a:buNone/>
              <a:defRPr sz="1800" b="1">
                <a:solidFill>
                  <a:schemeClr val="lt1"/>
                </a:solidFill>
              </a:defRPr>
            </a:lvl4pPr>
            <a:lvl5pPr marL="2286000" lvl="4" indent="-228600" algn="l" rtl="0">
              <a:lnSpc>
                <a:spcPct val="115000"/>
              </a:lnSpc>
              <a:spcBef>
                <a:spcPts val="1600"/>
              </a:spcBef>
              <a:spcAft>
                <a:spcPts val="0"/>
              </a:spcAft>
              <a:buClr>
                <a:schemeClr val="lt1"/>
              </a:buClr>
              <a:buSzPts val="1800"/>
              <a:buNone/>
              <a:defRPr sz="1800" b="1">
                <a:solidFill>
                  <a:schemeClr val="lt1"/>
                </a:solidFill>
              </a:defRPr>
            </a:lvl5pPr>
            <a:lvl6pPr marL="2743200" lvl="5" indent="-228600" algn="l" rtl="0">
              <a:lnSpc>
                <a:spcPct val="115000"/>
              </a:lnSpc>
              <a:spcBef>
                <a:spcPts val="1600"/>
              </a:spcBef>
              <a:spcAft>
                <a:spcPts val="0"/>
              </a:spcAft>
              <a:buClr>
                <a:schemeClr val="lt1"/>
              </a:buClr>
              <a:buSzPts val="1800"/>
              <a:buNone/>
              <a:defRPr sz="1800" b="1">
                <a:solidFill>
                  <a:schemeClr val="lt1"/>
                </a:solidFill>
              </a:defRPr>
            </a:lvl6pPr>
            <a:lvl7pPr marL="3200400" lvl="6" indent="-228600" algn="l" rtl="0">
              <a:lnSpc>
                <a:spcPct val="115000"/>
              </a:lnSpc>
              <a:spcBef>
                <a:spcPts val="1600"/>
              </a:spcBef>
              <a:spcAft>
                <a:spcPts val="0"/>
              </a:spcAft>
              <a:buClr>
                <a:schemeClr val="lt1"/>
              </a:buClr>
              <a:buSzPts val="1800"/>
              <a:buNone/>
              <a:defRPr sz="1800" b="1">
                <a:solidFill>
                  <a:schemeClr val="lt1"/>
                </a:solidFill>
              </a:defRPr>
            </a:lvl7pPr>
            <a:lvl8pPr marL="3657600" lvl="7" indent="-228600" algn="l" rtl="0">
              <a:lnSpc>
                <a:spcPct val="115000"/>
              </a:lnSpc>
              <a:spcBef>
                <a:spcPts val="1600"/>
              </a:spcBef>
              <a:spcAft>
                <a:spcPts val="0"/>
              </a:spcAft>
              <a:buClr>
                <a:schemeClr val="lt1"/>
              </a:buClr>
              <a:buSzPts val="1800"/>
              <a:buNone/>
              <a:defRPr sz="1800" b="1">
                <a:solidFill>
                  <a:schemeClr val="lt1"/>
                </a:solidFill>
              </a:defRPr>
            </a:lvl8pPr>
            <a:lvl9pPr marL="4114800" lvl="8" indent="-228600" algn="l" rtl="0">
              <a:lnSpc>
                <a:spcPct val="115000"/>
              </a:lnSpc>
              <a:spcBef>
                <a:spcPts val="1600"/>
              </a:spcBef>
              <a:spcAft>
                <a:spcPts val="1600"/>
              </a:spcAft>
              <a:buClr>
                <a:schemeClr val="lt1"/>
              </a:buClr>
              <a:buSzPts val="1800"/>
              <a:buNone/>
              <a:defRPr sz="1800" b="1">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0 Gold chapter break or bold statement gold with subheading">
  <p:cSld name="Gold chapter break or bold statement gold_2">
    <p:bg>
      <p:bgPr>
        <a:solidFill>
          <a:schemeClr val="accent1"/>
        </a:solid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87" name="Google Shape;87;p24"/>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9 2 Column Format Black Right">
  <p:cSld name="Section title and description_1">
    <p:spTree>
      <p:nvGrpSpPr>
        <p:cNvPr id="1" name="Shape 88"/>
        <p:cNvGrpSpPr/>
        <p:nvPr/>
      </p:nvGrpSpPr>
      <p:grpSpPr>
        <a:xfrm>
          <a:off x="0" y="0"/>
          <a:ext cx="0" cy="0"/>
          <a:chOff x="0" y="0"/>
          <a:chExt cx="0" cy="0"/>
        </a:xfrm>
      </p:grpSpPr>
      <p:sp>
        <p:nvSpPr>
          <p:cNvPr id="89" name="Google Shape;89;p25"/>
          <p:cNvSpPr/>
          <p:nvPr/>
        </p:nvSpPr>
        <p:spPr>
          <a:xfrm>
            <a:off x="4572000" y="-134650"/>
            <a:ext cx="4572000" cy="5277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5"/>
          <p:cNvSpPr txBox="1">
            <a:spLocks noGrp="1"/>
          </p:cNvSpPr>
          <p:nvPr>
            <p:ph type="body" idx="1"/>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15000"/>
              </a:lnSpc>
              <a:spcBef>
                <a:spcPts val="16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15000"/>
              </a:lnSpc>
              <a:spcBef>
                <a:spcPts val="1600"/>
              </a:spcBef>
              <a:spcAft>
                <a:spcPts val="160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91" name="Google Shape;91;p25"/>
          <p:cNvSpPr txBox="1">
            <a:spLocks noGrp="1"/>
          </p:cNvSpPr>
          <p:nvPr>
            <p:ph type="title"/>
          </p:nvPr>
        </p:nvSpPr>
        <p:spPr>
          <a:xfrm>
            <a:off x="311700" y="445025"/>
            <a:ext cx="38370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 Blank">
  <p:cSld name="CUSTOM_7">
    <p:spTree>
      <p:nvGrpSpPr>
        <p:cNvPr id="1" name="Shape 9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0  Left headline with text and subheading">
  <p:cSld name="1_19 ">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a:off x="311699" y="445025"/>
            <a:ext cx="3378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95" name="Google Shape;95;p27"/>
          <p:cNvSpPr txBox="1">
            <a:spLocks noGrp="1"/>
          </p:cNvSpPr>
          <p:nvPr>
            <p:ph type="body" idx="1"/>
          </p:nvPr>
        </p:nvSpPr>
        <p:spPr>
          <a:xfrm>
            <a:off x="311700" y="1641513"/>
            <a:ext cx="3378900" cy="276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0 Headline with 3 column">
  <p:cSld name="1_Title only_1">
    <p:spTree>
      <p:nvGrpSpPr>
        <p:cNvPr id="1" name="Shape 96"/>
        <p:cNvGrpSpPr/>
        <p:nvPr/>
      </p:nvGrpSpPr>
      <p:grpSpPr>
        <a:xfrm>
          <a:off x="0" y="0"/>
          <a:ext cx="0" cy="0"/>
          <a:chOff x="0" y="0"/>
          <a:chExt cx="0" cy="0"/>
        </a:xfrm>
      </p:grpSpPr>
      <p:sp>
        <p:nvSpPr>
          <p:cNvPr id="97" name="Google Shape;97;p28"/>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8" name="Google Shape;98;p28"/>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9" name="Google Shape;99;p28"/>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00" name="Google Shape;10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 Title plus white horizontal block  and gold heading">
  <p:cSld name="CUSTOM_2_1_1">
    <p:spTree>
      <p:nvGrpSpPr>
        <p:cNvPr id="1" name="Shape 101"/>
        <p:cNvGrpSpPr/>
        <p:nvPr/>
      </p:nvGrpSpPr>
      <p:grpSpPr>
        <a:xfrm>
          <a:off x="0" y="0"/>
          <a:ext cx="0" cy="0"/>
          <a:chOff x="0" y="0"/>
          <a:chExt cx="0" cy="0"/>
        </a:xfrm>
      </p:grpSpPr>
      <p:sp>
        <p:nvSpPr>
          <p:cNvPr id="102" name="Google Shape;102;p29"/>
          <p:cNvSpPr/>
          <p:nvPr/>
        </p:nvSpPr>
        <p:spPr>
          <a:xfrm>
            <a:off x="-9600" y="-40250"/>
            <a:ext cx="9163200" cy="1800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l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6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SzPts val="1400"/>
              <a:buFont typeface="Arial"/>
              <a:buNone/>
              <a:defRPr sz="4800" b="1" i="0" u="none" strike="noStrike" cap="none">
                <a:solidFill>
                  <a:srgbClr val="FFFFFF"/>
                </a:solidFill>
                <a:latin typeface="Arial"/>
                <a:ea typeface="Arial"/>
                <a:cs typeface="Arial"/>
                <a:sym typeface="Arial"/>
              </a:defRPr>
            </a:lvl1pPr>
            <a:lvl2pPr lvl="1" indent="0" algn="r" rtl="0">
              <a:spcBef>
                <a:spcPts val="0"/>
              </a:spcBef>
              <a:spcAft>
                <a:spcPts val="0"/>
              </a:spcAft>
              <a:buClr>
                <a:srgbClr val="FFFFFF"/>
              </a:buClr>
              <a:buSzPts val="1400"/>
              <a:buFont typeface="Arial"/>
              <a:buNone/>
              <a:defRPr sz="4800" b="1">
                <a:solidFill>
                  <a:srgbClr val="FFFFFF"/>
                </a:solidFill>
              </a:defRPr>
            </a:lvl2pPr>
            <a:lvl3pPr lvl="2" indent="0" algn="r" rtl="0">
              <a:spcBef>
                <a:spcPts val="0"/>
              </a:spcBef>
              <a:spcAft>
                <a:spcPts val="0"/>
              </a:spcAft>
              <a:buClr>
                <a:srgbClr val="FFFFFF"/>
              </a:buClr>
              <a:buSzPts val="1400"/>
              <a:buFont typeface="Arial"/>
              <a:buNone/>
              <a:defRPr sz="4800" b="1">
                <a:solidFill>
                  <a:srgbClr val="FFFFFF"/>
                </a:solidFill>
              </a:defRPr>
            </a:lvl3pPr>
            <a:lvl4pPr lvl="3" indent="0" algn="r" rtl="0">
              <a:spcBef>
                <a:spcPts val="0"/>
              </a:spcBef>
              <a:spcAft>
                <a:spcPts val="0"/>
              </a:spcAft>
              <a:buClr>
                <a:srgbClr val="FFFFFF"/>
              </a:buClr>
              <a:buSzPts val="1400"/>
              <a:buFont typeface="Arial"/>
              <a:buNone/>
              <a:defRPr sz="4800" b="1">
                <a:solidFill>
                  <a:srgbClr val="FFFFFF"/>
                </a:solidFill>
              </a:defRPr>
            </a:lvl4pPr>
            <a:lvl5pPr lvl="4" indent="0" algn="r" rtl="0">
              <a:spcBef>
                <a:spcPts val="0"/>
              </a:spcBef>
              <a:spcAft>
                <a:spcPts val="0"/>
              </a:spcAft>
              <a:buClr>
                <a:srgbClr val="FFFFFF"/>
              </a:buClr>
              <a:buSzPts val="1400"/>
              <a:buFont typeface="Arial"/>
              <a:buNone/>
              <a:defRPr sz="4800" b="1">
                <a:solidFill>
                  <a:srgbClr val="FFFFFF"/>
                </a:solidFill>
              </a:defRPr>
            </a:lvl5pPr>
            <a:lvl6pPr lvl="5" indent="0" algn="r" rtl="0">
              <a:spcBef>
                <a:spcPts val="0"/>
              </a:spcBef>
              <a:spcAft>
                <a:spcPts val="0"/>
              </a:spcAft>
              <a:buClr>
                <a:srgbClr val="FFFFFF"/>
              </a:buClr>
              <a:buSzPts val="1400"/>
              <a:buFont typeface="Arial"/>
              <a:buNone/>
              <a:defRPr sz="4800" b="1">
                <a:solidFill>
                  <a:srgbClr val="FFFFFF"/>
                </a:solidFill>
              </a:defRPr>
            </a:lvl6pPr>
            <a:lvl7pPr lvl="6" indent="0" algn="r" rtl="0">
              <a:spcBef>
                <a:spcPts val="0"/>
              </a:spcBef>
              <a:spcAft>
                <a:spcPts val="0"/>
              </a:spcAft>
              <a:buClr>
                <a:srgbClr val="FFFFFF"/>
              </a:buClr>
              <a:buSzPts val="1400"/>
              <a:buFont typeface="Arial"/>
              <a:buNone/>
              <a:defRPr sz="4800" b="1">
                <a:solidFill>
                  <a:srgbClr val="FFFFFF"/>
                </a:solidFill>
              </a:defRPr>
            </a:lvl7pPr>
            <a:lvl8pPr lvl="7" indent="0" algn="r" rtl="0">
              <a:spcBef>
                <a:spcPts val="0"/>
              </a:spcBef>
              <a:spcAft>
                <a:spcPts val="0"/>
              </a:spcAft>
              <a:buClr>
                <a:srgbClr val="FFFFFF"/>
              </a:buClr>
              <a:buSzPts val="1400"/>
              <a:buFont typeface="Arial"/>
              <a:buNone/>
              <a:defRPr sz="4800" b="1">
                <a:solidFill>
                  <a:srgbClr val="FFFFFF"/>
                </a:solidFill>
              </a:defRPr>
            </a:lvl8pPr>
            <a:lvl9pPr lvl="8" indent="0" algn="r" rtl="0">
              <a:spcBef>
                <a:spcPts val="0"/>
              </a:spcBef>
              <a:spcAft>
                <a:spcPts val="0"/>
              </a:spcAft>
              <a:buClr>
                <a:srgbClr val="FFFFFF"/>
              </a:buClr>
              <a:buSzPts val="1400"/>
              <a:buFont typeface="Arial"/>
              <a:buNone/>
              <a:defRPr sz="4800" b="1">
                <a:solidFill>
                  <a:srgbClr val="FFFFFF"/>
                </a:solidFill>
              </a:defRPr>
            </a:lvl9pPr>
          </a:lstStyle>
          <a:p>
            <a:endParaRPr/>
          </a:p>
        </p:txBody>
      </p:sp>
      <p:sp>
        <p:nvSpPr>
          <p:cNvPr id="20" name="Google Shape;20;p5"/>
          <p:cNvSpPr txBox="1"/>
          <p:nvPr/>
        </p:nvSpPr>
        <p:spPr>
          <a:xfrm>
            <a:off x="3664989" y="371598"/>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Font typeface="Arial"/>
              <a:buNone/>
            </a:pPr>
            <a:r>
              <a:rPr lang="en" sz="22500" b="0" i="0" u="none" strike="noStrike" cap="none">
                <a:solidFill>
                  <a:schemeClr val="accent1"/>
                </a:solidFill>
                <a:latin typeface="Arial"/>
                <a:ea typeface="Arial"/>
                <a:cs typeface="Arial"/>
                <a:sym typeface="Arial"/>
              </a:rPr>
              <a:t>{</a:t>
            </a:r>
            <a:endParaRPr/>
          </a:p>
        </p:txBody>
      </p:sp>
      <p:sp>
        <p:nvSpPr>
          <p:cNvPr id="21" name="Google Shape;21;p5"/>
          <p:cNvSpPr txBox="1">
            <a:spLocks noGrp="1"/>
          </p:cNvSpPr>
          <p:nvPr>
            <p:ph type="subTitle" idx="1"/>
          </p:nvPr>
        </p:nvSpPr>
        <p:spPr>
          <a:xfrm>
            <a:off x="4925925" y="1039900"/>
            <a:ext cx="3589500" cy="2755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1" i="0" u="none" strike="noStrike" cap="none">
                <a:solidFill>
                  <a:srgbClr val="FFFFFF"/>
                </a:solidFill>
                <a:latin typeface="Arial"/>
                <a:ea typeface="Arial"/>
                <a:cs typeface="Arial"/>
                <a:sym typeface="Arial"/>
              </a:defRPr>
            </a:lvl1pPr>
            <a:lvl2pPr marL="457200" marR="0" lvl="1"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914400" marR="0" lvl="2"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1371600" marR="0" lvl="3"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1828800" marR="0" lvl="4"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2286000" marR="0" lvl="5"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2743200" marR="0" lvl="6"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3200400" marR="0" lvl="7"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3657600" marR="0" lvl="8" indent="0" algn="l" rtl="0">
              <a:lnSpc>
                <a:spcPct val="115000"/>
              </a:lnSpc>
              <a:spcBef>
                <a:spcPts val="1600"/>
              </a:spcBef>
              <a:spcAft>
                <a:spcPts val="160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22"/>
        <p:cNvGrpSpPr/>
        <p:nvPr/>
      </p:nvGrpSpPr>
      <p:grpSpPr>
        <a:xfrm>
          <a:off x="0" y="0"/>
          <a:ext cx="0" cy="0"/>
          <a:chOff x="0" y="0"/>
          <a:chExt cx="0" cy="0"/>
        </a:xfrm>
      </p:grpSpPr>
      <p:sp>
        <p:nvSpPr>
          <p:cNvPr id="23" name="Google Shape;23;p6"/>
          <p:cNvSpPr/>
          <p:nvPr/>
        </p:nvSpPr>
        <p:spPr>
          <a:xfrm>
            <a:off x="0" y="1314450"/>
            <a:ext cx="9144000" cy="15432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lt1"/>
              </a:solidFill>
              <a:latin typeface="Arial"/>
              <a:ea typeface="Arial"/>
              <a:cs typeface="Arial"/>
              <a:sym typeface="Arial"/>
            </a:endParaRPr>
          </a:p>
        </p:txBody>
      </p:sp>
      <p:sp>
        <p:nvSpPr>
          <p:cNvPr id="24" name="Google Shape;24;p6"/>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break maroon bar">
  <p:cSld name="Chapter break maroon bar">
    <p:spTree>
      <p:nvGrpSpPr>
        <p:cNvPr id="1" name="Shape 25"/>
        <p:cNvGrpSpPr/>
        <p:nvPr/>
      </p:nvGrpSpPr>
      <p:grpSpPr>
        <a:xfrm>
          <a:off x="0" y="0"/>
          <a:ext cx="0" cy="0"/>
          <a:chOff x="0" y="0"/>
          <a:chExt cx="0" cy="0"/>
        </a:xfrm>
      </p:grpSpPr>
      <p:sp>
        <p:nvSpPr>
          <p:cNvPr id="26" name="Google Shape;26;p7"/>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dk2"/>
              </a:solidFill>
              <a:latin typeface="Arial"/>
              <a:ea typeface="Arial"/>
              <a:cs typeface="Arial"/>
              <a:sym typeface="Arial"/>
            </a:endParaRPr>
          </a:p>
        </p:txBody>
      </p:sp>
      <p:sp>
        <p:nvSpPr>
          <p:cNvPr id="27" name="Google Shape;27;p7"/>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with 3 column 1">
  <p:cSld name="Headline with 3 column 1">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highlight>
                  <a:schemeClr val="accent1"/>
                </a:highlight>
              </a:defRPr>
            </a:lvl2pPr>
            <a:lvl3pPr lvl="2" indent="0" rtl="0">
              <a:spcBef>
                <a:spcPts val="0"/>
              </a:spcBef>
              <a:spcAft>
                <a:spcPts val="0"/>
              </a:spcAft>
              <a:buClr>
                <a:schemeClr val="dk1"/>
              </a:buClr>
              <a:buSzPts val="1400"/>
              <a:buFont typeface="Arial"/>
              <a:buNone/>
              <a:defRPr sz="2800" b="1">
                <a:solidFill>
                  <a:schemeClr val="dk1"/>
                </a:solidFill>
                <a:highlight>
                  <a:schemeClr val="accent1"/>
                </a:highlight>
              </a:defRPr>
            </a:lvl3pPr>
            <a:lvl4pPr lvl="3" indent="0" rtl="0">
              <a:spcBef>
                <a:spcPts val="0"/>
              </a:spcBef>
              <a:spcAft>
                <a:spcPts val="0"/>
              </a:spcAft>
              <a:buClr>
                <a:schemeClr val="dk1"/>
              </a:buClr>
              <a:buSzPts val="1400"/>
              <a:buFont typeface="Arial"/>
              <a:buNone/>
              <a:defRPr sz="2800" b="1">
                <a:solidFill>
                  <a:schemeClr val="dk1"/>
                </a:solidFill>
                <a:highlight>
                  <a:schemeClr val="accent1"/>
                </a:highlight>
              </a:defRPr>
            </a:lvl4pPr>
            <a:lvl5pPr lvl="4" indent="0" rtl="0">
              <a:spcBef>
                <a:spcPts val="0"/>
              </a:spcBef>
              <a:spcAft>
                <a:spcPts val="0"/>
              </a:spcAft>
              <a:buClr>
                <a:schemeClr val="dk1"/>
              </a:buClr>
              <a:buSzPts val="1400"/>
              <a:buFont typeface="Arial"/>
              <a:buNone/>
              <a:defRPr sz="2800" b="1">
                <a:solidFill>
                  <a:schemeClr val="dk1"/>
                </a:solidFill>
                <a:highlight>
                  <a:schemeClr val="accent1"/>
                </a:highlight>
              </a:defRPr>
            </a:lvl5pPr>
            <a:lvl6pPr lvl="5" indent="0" rtl="0">
              <a:spcBef>
                <a:spcPts val="0"/>
              </a:spcBef>
              <a:spcAft>
                <a:spcPts val="0"/>
              </a:spcAft>
              <a:buClr>
                <a:schemeClr val="dk1"/>
              </a:buClr>
              <a:buSzPts val="1400"/>
              <a:buFont typeface="Arial"/>
              <a:buNone/>
              <a:defRPr sz="2800" b="1">
                <a:solidFill>
                  <a:schemeClr val="dk1"/>
                </a:solidFill>
                <a:highlight>
                  <a:schemeClr val="accent1"/>
                </a:highlight>
              </a:defRPr>
            </a:lvl6pPr>
            <a:lvl7pPr lvl="6" indent="0" rtl="0">
              <a:spcBef>
                <a:spcPts val="0"/>
              </a:spcBef>
              <a:spcAft>
                <a:spcPts val="0"/>
              </a:spcAft>
              <a:buClr>
                <a:schemeClr val="dk1"/>
              </a:buClr>
              <a:buSzPts val="1400"/>
              <a:buFont typeface="Arial"/>
              <a:buNone/>
              <a:defRPr sz="2800" b="1">
                <a:solidFill>
                  <a:schemeClr val="dk1"/>
                </a:solidFill>
                <a:highlight>
                  <a:schemeClr val="accent1"/>
                </a:highlight>
              </a:defRPr>
            </a:lvl7pPr>
            <a:lvl8pPr lvl="7" indent="0" rtl="0">
              <a:spcBef>
                <a:spcPts val="0"/>
              </a:spcBef>
              <a:spcAft>
                <a:spcPts val="0"/>
              </a:spcAft>
              <a:buClr>
                <a:schemeClr val="dk1"/>
              </a:buClr>
              <a:buSzPts val="1400"/>
              <a:buFont typeface="Arial"/>
              <a:buNone/>
              <a:defRPr sz="2800" b="1">
                <a:solidFill>
                  <a:schemeClr val="dk1"/>
                </a:solidFill>
                <a:highlight>
                  <a:schemeClr val="accent1"/>
                </a:highlight>
              </a:defRPr>
            </a:lvl8pPr>
            <a:lvl9pPr lvl="8" indent="0" rtl="0">
              <a:spcBef>
                <a:spcPts val="0"/>
              </a:spcBef>
              <a:spcAft>
                <a:spcPts val="0"/>
              </a:spcAft>
              <a:buClr>
                <a:schemeClr val="dk1"/>
              </a:buClr>
              <a:buSzPts val="1400"/>
              <a:buFont typeface="Arial"/>
              <a:buNone/>
              <a:defRPr sz="2800" b="1">
                <a:solidFill>
                  <a:schemeClr val="dk1"/>
                </a:solidFill>
                <a:highlight>
                  <a:schemeClr val="accent1"/>
                </a:highlight>
              </a:defRPr>
            </a:lvl9pPr>
          </a:lstStyle>
          <a:p>
            <a:endParaRPr/>
          </a:p>
        </p:txBody>
      </p:sp>
      <p:sp>
        <p:nvSpPr>
          <p:cNvPr id="30" name="Google Shape;30;p8"/>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31" name="Google Shape;31;p8"/>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32" name="Google Shape;32;p8"/>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35" name="Google Shape;35;p9"/>
          <p:cNvSpPr txBox="1">
            <a:spLocks noGrp="1"/>
          </p:cNvSpPr>
          <p:nvPr>
            <p:ph type="body" idx="1"/>
          </p:nvPr>
        </p:nvSpPr>
        <p:spPr>
          <a:xfrm>
            <a:off x="31169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10"/>
          <p:cNvSpPr/>
          <p:nvPr/>
        </p:nvSpPr>
        <p:spPr>
          <a:xfrm>
            <a:off x="4572000" y="-134650"/>
            <a:ext cx="4572000" cy="5277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Google Shape;38;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4200" b="1"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4200" b="1">
                <a:solidFill>
                  <a:schemeClr val="dk1"/>
                </a:solidFill>
              </a:defRPr>
            </a:lvl2pPr>
            <a:lvl3pPr lvl="2" indent="0" algn="ctr" rtl="0">
              <a:spcBef>
                <a:spcPts val="0"/>
              </a:spcBef>
              <a:spcAft>
                <a:spcPts val="0"/>
              </a:spcAft>
              <a:buClr>
                <a:schemeClr val="dk1"/>
              </a:buClr>
              <a:buSzPts val="1400"/>
              <a:buFont typeface="Arial"/>
              <a:buNone/>
              <a:defRPr sz="4200" b="1">
                <a:solidFill>
                  <a:schemeClr val="dk1"/>
                </a:solidFill>
              </a:defRPr>
            </a:lvl3pPr>
            <a:lvl4pPr lvl="3" indent="0" algn="ctr" rtl="0">
              <a:spcBef>
                <a:spcPts val="0"/>
              </a:spcBef>
              <a:spcAft>
                <a:spcPts val="0"/>
              </a:spcAft>
              <a:buClr>
                <a:schemeClr val="dk1"/>
              </a:buClr>
              <a:buSzPts val="1400"/>
              <a:buFont typeface="Arial"/>
              <a:buNone/>
              <a:defRPr sz="4200" b="1">
                <a:solidFill>
                  <a:schemeClr val="dk1"/>
                </a:solidFill>
              </a:defRPr>
            </a:lvl4pPr>
            <a:lvl5pPr lvl="4" indent="0" algn="ctr" rtl="0">
              <a:spcBef>
                <a:spcPts val="0"/>
              </a:spcBef>
              <a:spcAft>
                <a:spcPts val="0"/>
              </a:spcAft>
              <a:buClr>
                <a:schemeClr val="dk1"/>
              </a:buClr>
              <a:buSzPts val="1400"/>
              <a:buFont typeface="Arial"/>
              <a:buNone/>
              <a:defRPr sz="4200" b="1">
                <a:solidFill>
                  <a:schemeClr val="dk1"/>
                </a:solidFill>
              </a:defRPr>
            </a:lvl5pPr>
            <a:lvl6pPr lvl="5" indent="0" algn="ctr" rtl="0">
              <a:spcBef>
                <a:spcPts val="0"/>
              </a:spcBef>
              <a:spcAft>
                <a:spcPts val="0"/>
              </a:spcAft>
              <a:buClr>
                <a:schemeClr val="dk1"/>
              </a:buClr>
              <a:buSzPts val="1400"/>
              <a:buFont typeface="Arial"/>
              <a:buNone/>
              <a:defRPr sz="4200" b="1">
                <a:solidFill>
                  <a:schemeClr val="dk1"/>
                </a:solidFill>
              </a:defRPr>
            </a:lvl6pPr>
            <a:lvl7pPr lvl="6" indent="0" algn="ctr" rtl="0">
              <a:spcBef>
                <a:spcPts val="0"/>
              </a:spcBef>
              <a:spcAft>
                <a:spcPts val="0"/>
              </a:spcAft>
              <a:buClr>
                <a:schemeClr val="dk1"/>
              </a:buClr>
              <a:buSzPts val="1400"/>
              <a:buFont typeface="Arial"/>
              <a:buNone/>
              <a:defRPr sz="4200" b="1">
                <a:solidFill>
                  <a:schemeClr val="dk1"/>
                </a:solidFill>
              </a:defRPr>
            </a:lvl7pPr>
            <a:lvl8pPr lvl="7" indent="0" algn="ctr" rtl="0">
              <a:spcBef>
                <a:spcPts val="0"/>
              </a:spcBef>
              <a:spcAft>
                <a:spcPts val="0"/>
              </a:spcAft>
              <a:buClr>
                <a:schemeClr val="dk1"/>
              </a:buClr>
              <a:buSzPts val="1400"/>
              <a:buFont typeface="Arial"/>
              <a:buNone/>
              <a:defRPr sz="4200" b="1">
                <a:solidFill>
                  <a:schemeClr val="dk1"/>
                </a:solidFill>
              </a:defRPr>
            </a:lvl8pPr>
            <a:lvl9pPr lvl="8" indent="0" algn="ctr" rtl="0">
              <a:spcBef>
                <a:spcPts val="0"/>
              </a:spcBef>
              <a:spcAft>
                <a:spcPts val="0"/>
              </a:spcAft>
              <a:buClr>
                <a:schemeClr val="dk1"/>
              </a:buClr>
              <a:buSzPts val="1400"/>
              <a:buFont typeface="Arial"/>
              <a:buNone/>
              <a:defRPr sz="4200" b="1">
                <a:solidFill>
                  <a:schemeClr val="dk1"/>
                </a:solidFill>
              </a:defRPr>
            </a:lvl9pPr>
          </a:lstStyle>
          <a:p>
            <a:endParaRPr/>
          </a:p>
        </p:txBody>
      </p:sp>
      <p:sp>
        <p:nvSpPr>
          <p:cNvPr id="39" name="Google Shape;39;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
        <p:nvSpPr>
          <p:cNvPr id="40" name="Google Shape;40;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0.xml"/><Relationship Id="rId4" Type="http://schemas.openxmlformats.org/officeDocument/2006/relationships/hyperlink" Target="https://fontawesome.com/how-to-use/on-the-web/other-topics/accessibilit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8.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28.xml"/><Relationship Id="rId5" Type="http://schemas.openxmlformats.org/officeDocument/2006/relationships/image" Target="../media/image51.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hyperlink" Target="https://webaccessibility.asu.edu/articles" TargetMode="External"/><Relationship Id="rId2" Type="http://schemas.openxmlformats.org/officeDocument/2006/relationships/notesSlide" Target="../notesSlides/notesSlide61.xml"/><Relationship Id="rId1" Type="http://schemas.openxmlformats.org/officeDocument/2006/relationships/slideLayout" Target="../slideLayouts/slideLayout28.xml"/><Relationship Id="rId6" Type="http://schemas.openxmlformats.org/officeDocument/2006/relationships/hyperlink" Target="https://asu-a11y.appointlet.com/s/1-hour-consultation/kathy" TargetMode="External"/><Relationship Id="rId5" Type="http://schemas.openxmlformats.org/officeDocument/2006/relationships/hyperlink" Target="https://webaccessibility.asu.edu/articles/testing" TargetMode="External"/><Relationship Id="rId4" Type="http://schemas.openxmlformats.org/officeDocument/2006/relationships/hyperlink" Target="https://webaccessibility.asu.edu/trainin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0"/>
          <p:cNvSpPr txBox="1">
            <a:spLocks noGrp="1"/>
          </p:cNvSpPr>
          <p:nvPr>
            <p:ph type="ctrTitle"/>
          </p:nvPr>
        </p:nvSpPr>
        <p:spPr>
          <a:xfrm>
            <a:off x="647650" y="1362325"/>
            <a:ext cx="81363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Designing and Developing Accessible Web Content</a:t>
            </a:r>
            <a:endParaRPr/>
          </a:p>
        </p:txBody>
      </p:sp>
      <p:sp>
        <p:nvSpPr>
          <p:cNvPr id="109" name="Google Shape;109;p30"/>
          <p:cNvSpPr txBox="1">
            <a:spLocks noGrp="1"/>
          </p:cNvSpPr>
          <p:nvPr>
            <p:ph type="body" idx="1"/>
          </p:nvPr>
        </p:nvSpPr>
        <p:spPr>
          <a:xfrm>
            <a:off x="4373450" y="3986129"/>
            <a:ext cx="4458900" cy="5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GAAD 2020</a:t>
            </a:r>
            <a:endParaRPr sz="1600"/>
          </a:p>
          <a:p>
            <a:pPr marL="0" lvl="0" indent="0" algn="l" rtl="0">
              <a:spcBef>
                <a:spcPts val="0"/>
              </a:spcBef>
              <a:spcAft>
                <a:spcPts val="0"/>
              </a:spcAft>
              <a:buNone/>
            </a:pPr>
            <a:r>
              <a:rPr lang="en" sz="1600" b="0"/>
              <a:t>Presented by Victoria Polchinski</a:t>
            </a:r>
            <a:endParaRPr sz="16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 Contrast Ratios</a:t>
            </a:r>
            <a:endParaRPr/>
          </a:p>
        </p:txBody>
      </p:sp>
      <p:sp>
        <p:nvSpPr>
          <p:cNvPr id="166" name="Google Shape;166;p39"/>
          <p:cNvSpPr txBox="1">
            <a:spLocks noGrp="1"/>
          </p:cNvSpPr>
          <p:nvPr>
            <p:ph type="body" idx="1"/>
          </p:nvPr>
        </p:nvSpPr>
        <p:spPr>
          <a:xfrm>
            <a:off x="311699" y="1204825"/>
            <a:ext cx="7820400" cy="320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b="1"/>
              <a:t>Normal text</a:t>
            </a:r>
            <a:r>
              <a:rPr lang="en" sz="1800"/>
              <a:t> - below 14pt bold or 18pt normal:</a:t>
            </a:r>
            <a:endParaRPr sz="1800"/>
          </a:p>
          <a:p>
            <a:pPr marL="914400" lvl="1" indent="-342900" algn="l" rtl="0">
              <a:spcBef>
                <a:spcPts val="0"/>
              </a:spcBef>
              <a:spcAft>
                <a:spcPts val="0"/>
              </a:spcAft>
              <a:buClr>
                <a:schemeClr val="dk1"/>
              </a:buClr>
              <a:buSzPts val="1800"/>
              <a:buChar char="○"/>
            </a:pPr>
            <a:r>
              <a:rPr lang="en" sz="1800"/>
              <a:t>AA: 4.5:1 </a:t>
            </a:r>
            <a:endParaRPr sz="1800"/>
          </a:p>
          <a:p>
            <a:pPr marL="914400" lvl="1" indent="-342900" algn="l" rtl="0">
              <a:spcBef>
                <a:spcPts val="0"/>
              </a:spcBef>
              <a:spcAft>
                <a:spcPts val="0"/>
              </a:spcAft>
              <a:buClr>
                <a:schemeClr val="dk1"/>
              </a:buClr>
              <a:buSzPts val="1800"/>
              <a:buChar char="○"/>
            </a:pPr>
            <a:r>
              <a:rPr lang="en" sz="1800"/>
              <a:t>AAA: 7:1</a:t>
            </a:r>
            <a:endParaRPr sz="1800"/>
          </a:p>
          <a:p>
            <a:pPr marL="457200" lvl="0" indent="-342900" algn="l" rtl="0">
              <a:spcBef>
                <a:spcPts val="1000"/>
              </a:spcBef>
              <a:spcAft>
                <a:spcPts val="0"/>
              </a:spcAft>
              <a:buClr>
                <a:schemeClr val="dk1"/>
              </a:buClr>
              <a:buSzPts val="1800"/>
              <a:buChar char="●"/>
            </a:pPr>
            <a:r>
              <a:rPr lang="en" sz="1800" b="1"/>
              <a:t>Large text</a:t>
            </a:r>
            <a:r>
              <a:rPr lang="en" sz="1800"/>
              <a:t> - 14pt bold or 18pt normal, and above:</a:t>
            </a:r>
            <a:endParaRPr sz="1800"/>
          </a:p>
          <a:p>
            <a:pPr marL="914400" lvl="1" indent="-342900" algn="l" rtl="0">
              <a:spcBef>
                <a:spcPts val="0"/>
              </a:spcBef>
              <a:spcAft>
                <a:spcPts val="0"/>
              </a:spcAft>
              <a:buClr>
                <a:schemeClr val="dk1"/>
              </a:buClr>
              <a:buSzPts val="1800"/>
              <a:buChar char="○"/>
            </a:pPr>
            <a:r>
              <a:rPr lang="en" sz="1800"/>
              <a:t>AA: 3:1 </a:t>
            </a:r>
            <a:endParaRPr sz="1800"/>
          </a:p>
          <a:p>
            <a:pPr marL="914400" lvl="1" indent="-342900" algn="l" rtl="0">
              <a:spcBef>
                <a:spcPts val="0"/>
              </a:spcBef>
              <a:spcAft>
                <a:spcPts val="0"/>
              </a:spcAft>
              <a:buClr>
                <a:schemeClr val="dk1"/>
              </a:buClr>
              <a:buSzPts val="1800"/>
              <a:buChar char="○"/>
            </a:pPr>
            <a:r>
              <a:rPr lang="en" sz="1800"/>
              <a:t>AAA: 4.5:1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Note: </a:t>
            </a:r>
            <a:endParaRPr sz="1800"/>
          </a:p>
          <a:p>
            <a:pPr marL="0" lvl="0" indent="0" algn="l" rtl="0">
              <a:spcBef>
                <a:spcPts val="0"/>
              </a:spcBef>
              <a:spcAft>
                <a:spcPts val="0"/>
              </a:spcAft>
              <a:buNone/>
            </a:pPr>
            <a:r>
              <a:rPr lang="en" sz="1800"/>
              <a:t>14pt = 18.59px</a:t>
            </a:r>
            <a:endParaRPr sz="1800"/>
          </a:p>
          <a:p>
            <a:pPr marL="0" lvl="0" indent="0" algn="l" rtl="0">
              <a:spcBef>
                <a:spcPts val="0"/>
              </a:spcBef>
              <a:spcAft>
                <a:spcPts val="0"/>
              </a:spcAft>
              <a:buNone/>
            </a:pPr>
            <a:r>
              <a:rPr lang="en" sz="1800"/>
              <a:t>18pt = 24px</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11700" y="885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400"/>
              <a:t>Poll: Do the following pass or fail contrast ratio standards?</a:t>
            </a:r>
            <a:endParaRPr sz="6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1"/>
          <p:cNvSpPr txBox="1">
            <a:spLocks noGrp="1"/>
          </p:cNvSpPr>
          <p:nvPr>
            <p:ph type="body" idx="1"/>
          </p:nvPr>
        </p:nvSpPr>
        <p:spPr>
          <a:xfrm>
            <a:off x="311700" y="2386975"/>
            <a:ext cx="7820400" cy="2019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solidFill>
                  <a:srgbClr val="70749B"/>
                </a:solidFill>
              </a:rPr>
              <a:t>The five boxing wizards jump quickly.</a:t>
            </a:r>
            <a:endParaRPr sz="1600">
              <a:solidFill>
                <a:srgbClr val="70749B"/>
              </a:solidFill>
            </a:endParaRPr>
          </a:p>
        </p:txBody>
      </p:sp>
      <p:sp>
        <p:nvSpPr>
          <p:cNvPr id="177" name="Google Shape;17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Pass or fail?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2"/>
          <p:cNvSpPr txBox="1">
            <a:spLocks noGrp="1"/>
          </p:cNvSpPr>
          <p:nvPr>
            <p:ph type="body" idx="1"/>
          </p:nvPr>
        </p:nvSpPr>
        <p:spPr>
          <a:xfrm>
            <a:off x="311700" y="2386975"/>
            <a:ext cx="7820400" cy="2019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solidFill>
                  <a:srgbClr val="000906"/>
                </a:solidFill>
                <a:highlight>
                  <a:srgbClr val="777777"/>
                </a:highlight>
              </a:rPr>
              <a:t>The five boxing wizards jump quickly.</a:t>
            </a:r>
            <a:endParaRPr sz="1600">
              <a:solidFill>
                <a:srgbClr val="000906"/>
              </a:solidFill>
              <a:highlight>
                <a:srgbClr val="777777"/>
              </a:highlight>
            </a:endParaRPr>
          </a:p>
        </p:txBody>
      </p:sp>
      <p:sp>
        <p:nvSpPr>
          <p:cNvPr id="183" name="Google Shape;18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Pass or fail?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3"/>
          <p:cNvSpPr txBox="1">
            <a:spLocks noGrp="1"/>
          </p:cNvSpPr>
          <p:nvPr>
            <p:ph type="body" idx="1"/>
          </p:nvPr>
        </p:nvSpPr>
        <p:spPr>
          <a:xfrm>
            <a:off x="311700" y="2386975"/>
            <a:ext cx="7820400" cy="20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605C90"/>
                </a:solidFill>
                <a:highlight>
                  <a:srgbClr val="DDDDDD"/>
                </a:highlight>
              </a:rPr>
              <a:t>The five boxing wizards jump quickly.</a:t>
            </a:r>
            <a:endParaRPr sz="1600">
              <a:solidFill>
                <a:srgbClr val="605C90"/>
              </a:solidFill>
              <a:highlight>
                <a:srgbClr val="DDDDDD"/>
              </a:highlight>
            </a:endParaRPr>
          </a:p>
        </p:txBody>
      </p:sp>
      <p:sp>
        <p:nvSpPr>
          <p:cNvPr id="189" name="Google Shape;18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3: Pass or fail?</a:t>
            </a:r>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4"/>
          <p:cNvSpPr txBox="1">
            <a:spLocks noGrp="1"/>
          </p:cNvSpPr>
          <p:nvPr>
            <p:ph type="body" idx="1"/>
          </p:nvPr>
        </p:nvSpPr>
        <p:spPr>
          <a:xfrm>
            <a:off x="311700" y="2386975"/>
            <a:ext cx="7820400" cy="20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DDF8"/>
                </a:solidFill>
                <a:highlight>
                  <a:srgbClr val="555555"/>
                </a:highlight>
              </a:rPr>
              <a:t>The five boxing wizards jump quickly.</a:t>
            </a:r>
            <a:endParaRPr sz="1600">
              <a:solidFill>
                <a:srgbClr val="00DDF8"/>
              </a:solidFill>
              <a:highlight>
                <a:srgbClr val="555555"/>
              </a:highlight>
            </a:endParaRPr>
          </a:p>
        </p:txBody>
      </p:sp>
      <p:sp>
        <p:nvSpPr>
          <p:cNvPr id="195" name="Google Shape;19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4: Pass or fail?</a:t>
            </a:r>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5"/>
          <p:cNvSpPr txBox="1">
            <a:spLocks noGrp="1"/>
          </p:cNvSpPr>
          <p:nvPr>
            <p:ph type="body" idx="1"/>
          </p:nvPr>
        </p:nvSpPr>
        <p:spPr>
          <a:xfrm>
            <a:off x="311700" y="2386975"/>
            <a:ext cx="7820400" cy="20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757473"/>
                </a:solidFill>
                <a:highlight>
                  <a:srgbClr val="000000"/>
                </a:highlight>
              </a:rPr>
              <a:t>The five boxing wizards jump quickly.</a:t>
            </a:r>
            <a:endParaRPr sz="1600">
              <a:solidFill>
                <a:srgbClr val="757473"/>
              </a:solidFill>
              <a:highlight>
                <a:srgbClr val="000000"/>
              </a:highlight>
            </a:endParaRPr>
          </a:p>
        </p:txBody>
      </p:sp>
      <p:sp>
        <p:nvSpPr>
          <p:cNvPr id="201" name="Google Shape;20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Pass or fail?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5"/>
        <p:cNvGrpSpPr/>
        <p:nvPr/>
      </p:nvGrpSpPr>
      <p:grpSpPr>
        <a:xfrm>
          <a:off x="0" y="0"/>
          <a:ext cx="0" cy="0"/>
          <a:chOff x="0" y="0"/>
          <a:chExt cx="0" cy="0"/>
        </a:xfrm>
      </p:grpSpPr>
      <p:sp>
        <p:nvSpPr>
          <p:cNvPr id="206" name="Google Shape;206;p46"/>
          <p:cNvSpPr txBox="1">
            <a:spLocks noGrp="1"/>
          </p:cNvSpPr>
          <p:nvPr>
            <p:ph type="title"/>
          </p:nvPr>
        </p:nvSpPr>
        <p:spPr>
          <a:xfrm>
            <a:off x="311700" y="738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slides passed contrast ratio standards?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0"/>
        <p:cNvGrpSpPr/>
        <p:nvPr/>
      </p:nvGrpSpPr>
      <p:grpSpPr>
        <a:xfrm>
          <a:off x="0" y="0"/>
          <a:ext cx="0" cy="0"/>
          <a:chOff x="0" y="0"/>
          <a:chExt cx="0" cy="0"/>
        </a:xfrm>
      </p:grpSpPr>
      <p:sp>
        <p:nvSpPr>
          <p:cNvPr id="211" name="Google Shape;211;p47"/>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Beyond Compliance</a:t>
            </a:r>
            <a:endParaRPr/>
          </a:p>
        </p:txBody>
      </p:sp>
      <p:sp>
        <p:nvSpPr>
          <p:cNvPr id="212" name="Google Shape;212;p47"/>
          <p:cNvSpPr txBox="1">
            <a:spLocks noGrp="1"/>
          </p:cNvSpPr>
          <p:nvPr>
            <p:ph type="subTitle" idx="1"/>
          </p:nvPr>
        </p:nvSpPr>
        <p:spPr>
          <a:xfrm>
            <a:off x="436825" y="1005325"/>
            <a:ext cx="7508700" cy="3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Contrast Ratios</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8"/>
          <p:cNvSpPr txBox="1">
            <a:spLocks noGrp="1"/>
          </p:cNvSpPr>
          <p:nvPr>
            <p:ph type="body" idx="1"/>
          </p:nvPr>
        </p:nvSpPr>
        <p:spPr>
          <a:xfrm>
            <a:off x="311700" y="1204825"/>
            <a:ext cx="7820400" cy="815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t>The 4.5:1 contrast ratio is a </a:t>
            </a:r>
            <a:r>
              <a:rPr lang="en" sz="1600" b="1"/>
              <a:t>minimum standard</a:t>
            </a:r>
            <a:r>
              <a:rPr lang="en" sz="1600"/>
              <a:t> and using just-passing colors can lead to failing scenarios and usability issues.</a:t>
            </a: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None/>
            </a:pPr>
            <a:endParaRPr sz="1600"/>
          </a:p>
        </p:txBody>
      </p:sp>
      <p:sp>
        <p:nvSpPr>
          <p:cNvPr id="218" name="Google Shape;218;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 Just-Passing Compliance</a:t>
            </a:r>
            <a:endParaRPr/>
          </a:p>
        </p:txBody>
      </p:sp>
      <p:sp>
        <p:nvSpPr>
          <p:cNvPr id="219" name="Google Shape;219;p48"/>
          <p:cNvSpPr txBox="1">
            <a:spLocks noGrp="1"/>
          </p:cNvSpPr>
          <p:nvPr>
            <p:ph type="body" idx="1"/>
          </p:nvPr>
        </p:nvSpPr>
        <p:spPr>
          <a:xfrm>
            <a:off x="6215475" y="2443375"/>
            <a:ext cx="2403600" cy="20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74E13"/>
                </a:solidFill>
              </a:rPr>
              <a:t>Pass</a:t>
            </a:r>
            <a:endParaRPr sz="1600">
              <a:solidFill>
                <a:schemeClr val="dk1"/>
              </a:solidFill>
              <a:highlight>
                <a:srgbClr val="D9D9D9"/>
              </a:highlight>
            </a:endParaRPr>
          </a:p>
          <a:p>
            <a:pPr marL="0" lvl="0" indent="0" algn="l" rtl="0">
              <a:spcBef>
                <a:spcPts val="1000"/>
              </a:spcBef>
              <a:spcAft>
                <a:spcPts val="0"/>
              </a:spcAft>
              <a:buClr>
                <a:schemeClr val="dk1"/>
              </a:buClr>
              <a:buSzPts val="1100"/>
              <a:buFont typeface="Arial"/>
              <a:buNone/>
            </a:pPr>
            <a:r>
              <a:rPr lang="en" sz="1600">
                <a:solidFill>
                  <a:srgbClr val="757575"/>
                </a:solidFill>
              </a:rPr>
              <a:t>#757575 passes contrast ratio standards on a white background.</a:t>
            </a:r>
            <a:endParaRPr sz="1600">
              <a:solidFill>
                <a:srgbClr val="757575"/>
              </a:solidFill>
            </a:endParaRPr>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220" name="Google Shape;220;p48"/>
          <p:cNvSpPr txBox="1">
            <a:spLocks noGrp="1"/>
          </p:cNvSpPr>
          <p:nvPr>
            <p:ph type="body" idx="4294967295"/>
          </p:nvPr>
        </p:nvSpPr>
        <p:spPr>
          <a:xfrm>
            <a:off x="3274525" y="2457561"/>
            <a:ext cx="2403600" cy="20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CC0000"/>
                </a:solidFill>
              </a:rPr>
              <a:t>Fail</a:t>
            </a:r>
            <a:endParaRPr sz="1600">
              <a:solidFill>
                <a:srgbClr val="CC0000"/>
              </a:solidFill>
              <a:highlight>
                <a:srgbClr val="D9D9D9"/>
              </a:highlight>
            </a:endParaRPr>
          </a:p>
          <a:p>
            <a:pPr marL="0" lvl="0" indent="0" algn="l" rtl="0">
              <a:spcBef>
                <a:spcPts val="1000"/>
              </a:spcBef>
              <a:spcAft>
                <a:spcPts val="1600"/>
              </a:spcAft>
              <a:buClr>
                <a:schemeClr val="dk1"/>
              </a:buClr>
              <a:buSzPts val="1100"/>
              <a:buFont typeface="Arial"/>
              <a:buNone/>
            </a:pPr>
            <a:r>
              <a:rPr lang="en" sz="1600">
                <a:solidFill>
                  <a:srgbClr val="757575"/>
                </a:solidFill>
                <a:highlight>
                  <a:srgbClr val="F3F3F3"/>
                </a:highlight>
              </a:rPr>
              <a:t>#757575 fails contrast ratio standards on a very light grey (#f3f3f3) background.</a:t>
            </a:r>
            <a:endParaRPr>
              <a:highlight>
                <a:srgbClr val="F3F3F3"/>
              </a:highlight>
            </a:endParaRPr>
          </a:p>
        </p:txBody>
      </p:sp>
      <p:sp>
        <p:nvSpPr>
          <p:cNvPr id="221" name="Google Shape;221;p48"/>
          <p:cNvSpPr txBox="1">
            <a:spLocks noGrp="1"/>
          </p:cNvSpPr>
          <p:nvPr>
            <p:ph type="body" idx="4294967295"/>
          </p:nvPr>
        </p:nvSpPr>
        <p:spPr>
          <a:xfrm>
            <a:off x="405350" y="2470777"/>
            <a:ext cx="2403600" cy="20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CC0000"/>
                </a:solidFill>
              </a:rPr>
              <a:t>Fail</a:t>
            </a:r>
            <a:endParaRPr sz="1600" b="1">
              <a:solidFill>
                <a:srgbClr val="CC0000"/>
              </a:solidFill>
            </a:endParaRPr>
          </a:p>
          <a:p>
            <a:pPr marL="0" lvl="0" indent="0" algn="l" rtl="0">
              <a:spcBef>
                <a:spcPts val="1000"/>
              </a:spcBef>
              <a:spcAft>
                <a:spcPts val="1600"/>
              </a:spcAft>
              <a:buClr>
                <a:schemeClr val="dk1"/>
              </a:buClr>
              <a:buSzPts val="1100"/>
              <a:buFont typeface="Arial"/>
              <a:buNone/>
            </a:pPr>
            <a:r>
              <a:rPr lang="en" sz="1600">
                <a:solidFill>
                  <a:srgbClr val="757575"/>
                </a:solidFill>
                <a:highlight>
                  <a:srgbClr val="D9D9D9"/>
                </a:highlight>
              </a:rPr>
              <a:t>#757575 fails contrast ratio standards on a light grey (#d9d9d9) background.</a:t>
            </a:r>
            <a:endParaRPr>
              <a:solidFill>
                <a:srgbClr val="757575"/>
              </a:solidFill>
              <a:highlight>
                <a:srgbClr val="D9D9D9"/>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3"/>
        <p:cNvGrpSpPr/>
        <p:nvPr/>
      </p:nvGrpSpPr>
      <p:grpSpPr>
        <a:xfrm>
          <a:off x="0" y="0"/>
          <a:ext cx="0" cy="0"/>
          <a:chOff x="0" y="0"/>
          <a:chExt cx="0" cy="0"/>
        </a:xfrm>
      </p:grpSpPr>
      <p:sp>
        <p:nvSpPr>
          <p:cNvPr id="114" name="Google Shape;114;p31"/>
          <p:cNvSpPr txBox="1">
            <a:spLocks noGrp="1"/>
          </p:cNvSpPr>
          <p:nvPr>
            <p:ph type="title"/>
          </p:nvPr>
        </p:nvSpPr>
        <p:spPr>
          <a:xfrm>
            <a:off x="464100" y="2045225"/>
            <a:ext cx="27876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Agenda</a:t>
            </a:r>
            <a:endParaRPr/>
          </a:p>
        </p:txBody>
      </p:sp>
      <p:sp>
        <p:nvSpPr>
          <p:cNvPr id="115" name="Google Shape;115;p31"/>
          <p:cNvSpPr txBox="1">
            <a:spLocks noGrp="1"/>
          </p:cNvSpPr>
          <p:nvPr>
            <p:ph type="subTitle" idx="1"/>
          </p:nvPr>
        </p:nvSpPr>
        <p:spPr>
          <a:xfrm>
            <a:off x="4898000" y="508875"/>
            <a:ext cx="3737100" cy="4102800"/>
          </a:xfrm>
          <a:prstGeom prst="rect">
            <a:avLst/>
          </a:prstGeom>
        </p:spPr>
        <p:txBody>
          <a:bodyPr spcFirstLastPara="1" wrap="square" lIns="91425" tIns="91425" rIns="91425" bIns="91425" anchor="ctr" anchorCtr="0">
            <a:noAutofit/>
          </a:bodyPr>
          <a:lstStyle/>
          <a:p>
            <a:pPr marL="457200" lvl="0" indent="-330200" algn="l" rtl="0">
              <a:lnSpc>
                <a:spcPct val="150000"/>
              </a:lnSpc>
              <a:spcBef>
                <a:spcPts val="0"/>
              </a:spcBef>
              <a:spcAft>
                <a:spcPts val="0"/>
              </a:spcAft>
              <a:buClr>
                <a:srgbClr val="FFFFFF"/>
              </a:buClr>
              <a:buSzPts val="1600"/>
              <a:buChar char="●"/>
            </a:pPr>
            <a:r>
              <a:rPr lang="en" sz="2000">
                <a:solidFill>
                  <a:srgbClr val="FFFFFF"/>
                </a:solidFill>
              </a:rPr>
              <a:t>Guiding Principles</a:t>
            </a:r>
            <a:endParaRPr sz="2000">
              <a:solidFill>
                <a:srgbClr val="FFFFFF"/>
              </a:solidFill>
            </a:endParaRPr>
          </a:p>
          <a:p>
            <a:pPr marL="457200" lvl="0" indent="-330200" algn="l" rtl="0">
              <a:lnSpc>
                <a:spcPct val="150000"/>
              </a:lnSpc>
              <a:spcBef>
                <a:spcPts val="0"/>
              </a:spcBef>
              <a:spcAft>
                <a:spcPts val="0"/>
              </a:spcAft>
              <a:buClr>
                <a:srgbClr val="FFFFFF"/>
              </a:buClr>
              <a:buSzPts val="1600"/>
              <a:buChar char="●"/>
            </a:pPr>
            <a:r>
              <a:rPr lang="en" sz="2000">
                <a:solidFill>
                  <a:srgbClr val="FFFFFF"/>
                </a:solidFill>
              </a:rPr>
              <a:t>Contrast Ratios &amp; Color</a:t>
            </a:r>
            <a:endParaRPr sz="2000">
              <a:solidFill>
                <a:srgbClr val="FFFFFF"/>
              </a:solidFill>
            </a:endParaRPr>
          </a:p>
          <a:p>
            <a:pPr marL="457200" lvl="0" indent="-330200" algn="l" rtl="0">
              <a:lnSpc>
                <a:spcPct val="150000"/>
              </a:lnSpc>
              <a:spcBef>
                <a:spcPts val="0"/>
              </a:spcBef>
              <a:spcAft>
                <a:spcPts val="0"/>
              </a:spcAft>
              <a:buClr>
                <a:srgbClr val="FFFFFF"/>
              </a:buClr>
              <a:buSzPts val="1600"/>
              <a:buChar char="●"/>
            </a:pPr>
            <a:r>
              <a:rPr lang="en" sz="2000">
                <a:solidFill>
                  <a:srgbClr val="FFFFFF"/>
                </a:solidFill>
              </a:rPr>
              <a:t>Typography &amp; Spacing</a:t>
            </a:r>
            <a:endParaRPr sz="2000">
              <a:solidFill>
                <a:srgbClr val="FFFFFF"/>
              </a:solidFill>
            </a:endParaRPr>
          </a:p>
          <a:p>
            <a:pPr marL="457200" lvl="0" indent="-330200" algn="l" rtl="0">
              <a:lnSpc>
                <a:spcPct val="150000"/>
              </a:lnSpc>
              <a:spcBef>
                <a:spcPts val="0"/>
              </a:spcBef>
              <a:spcAft>
                <a:spcPts val="0"/>
              </a:spcAft>
              <a:buClr>
                <a:srgbClr val="FFFFFF"/>
              </a:buClr>
              <a:buSzPts val="1600"/>
              <a:buChar char="●"/>
            </a:pPr>
            <a:r>
              <a:rPr lang="en" sz="2000">
                <a:solidFill>
                  <a:srgbClr val="FFFFFF"/>
                </a:solidFill>
              </a:rPr>
              <a:t>Writing &amp; Graphics</a:t>
            </a:r>
            <a:endParaRPr sz="2000">
              <a:solidFill>
                <a:srgbClr val="FFFFFF"/>
              </a:solidFill>
            </a:endParaRPr>
          </a:p>
          <a:p>
            <a:pPr marL="457200" lvl="0" indent="-330200" algn="l" rtl="0">
              <a:lnSpc>
                <a:spcPct val="150000"/>
              </a:lnSpc>
              <a:spcBef>
                <a:spcPts val="0"/>
              </a:spcBef>
              <a:spcAft>
                <a:spcPts val="0"/>
              </a:spcAft>
              <a:buClr>
                <a:srgbClr val="FFFFFF"/>
              </a:buClr>
              <a:buSzPts val="1600"/>
              <a:buChar char="●"/>
            </a:pPr>
            <a:r>
              <a:rPr lang="en" sz="2000">
                <a:solidFill>
                  <a:srgbClr val="FFFFFF"/>
                </a:solidFill>
              </a:rPr>
              <a:t>Tools &amp; Resources</a:t>
            </a:r>
            <a:endParaRPr sz="20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9"/>
          <p:cNvSpPr txBox="1">
            <a:spLocks noGrp="1"/>
          </p:cNvSpPr>
          <p:nvPr>
            <p:ph type="body" idx="1"/>
          </p:nvPr>
        </p:nvSpPr>
        <p:spPr>
          <a:xfrm>
            <a:off x="6215500" y="2291000"/>
            <a:ext cx="2403600" cy="2269800"/>
          </a:xfrm>
          <a:prstGeom prst="rect">
            <a:avLst/>
          </a:prstGeom>
          <a:solidFill>
            <a:srgbClr val="0000FF"/>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rPr>
              <a:t>Contrast ratio: 8.59:1</a:t>
            </a:r>
            <a:endParaRPr sz="1600">
              <a:solidFill>
                <a:srgbClr val="FFFFFF"/>
              </a:solidFill>
              <a:highlight>
                <a:srgbClr val="D9D9D9"/>
              </a:highlight>
            </a:endParaRPr>
          </a:p>
          <a:p>
            <a:pPr marL="0" lvl="0" indent="0" algn="l" rtl="0">
              <a:spcBef>
                <a:spcPts val="1000"/>
              </a:spcBef>
              <a:spcAft>
                <a:spcPts val="0"/>
              </a:spcAft>
              <a:buNone/>
            </a:pPr>
            <a:r>
              <a:rPr lang="en" sz="1600">
                <a:solidFill>
                  <a:srgbClr val="FFFFFF"/>
                </a:solidFill>
                <a:highlight>
                  <a:srgbClr val="0000FF"/>
                </a:highlight>
              </a:rPr>
              <a:t>Lorem ipsum dolor sit amet, consectetur adipiscing elit, sed do eiusmod tempor incididunt ut labore et dolore magna aliqua. </a:t>
            </a:r>
            <a:endParaRPr sz="1600"/>
          </a:p>
        </p:txBody>
      </p:sp>
      <p:sp>
        <p:nvSpPr>
          <p:cNvPr id="227" name="Google Shape;22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Good Judgement</a:t>
            </a:r>
            <a:endParaRPr/>
          </a:p>
        </p:txBody>
      </p:sp>
      <p:sp>
        <p:nvSpPr>
          <p:cNvPr id="228" name="Google Shape;228;p49"/>
          <p:cNvSpPr txBox="1">
            <a:spLocks noGrp="1"/>
          </p:cNvSpPr>
          <p:nvPr>
            <p:ph type="body" idx="2"/>
          </p:nvPr>
        </p:nvSpPr>
        <p:spPr>
          <a:xfrm>
            <a:off x="3274550" y="2312650"/>
            <a:ext cx="2403600" cy="2269800"/>
          </a:xfrm>
          <a:prstGeom prst="rect">
            <a:avLst/>
          </a:prstGeom>
          <a:solidFill>
            <a:srgbClr val="008DE0"/>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b="1"/>
              <a:t>Contrast ratio: 4.5:1</a:t>
            </a:r>
            <a:endParaRPr sz="1600">
              <a:highlight>
                <a:srgbClr val="D9D9D9"/>
              </a:highlight>
            </a:endParaRPr>
          </a:p>
          <a:p>
            <a:pPr marL="0" lvl="0" indent="0" algn="l" rtl="0">
              <a:spcBef>
                <a:spcPts val="1000"/>
              </a:spcBef>
              <a:spcAft>
                <a:spcPts val="0"/>
              </a:spcAft>
              <a:buNone/>
            </a:pPr>
            <a:r>
              <a:rPr lang="en" sz="1600">
                <a:solidFill>
                  <a:srgbClr val="00007F"/>
                </a:solidFill>
                <a:highlight>
                  <a:srgbClr val="008DE0"/>
                </a:highlight>
              </a:rPr>
              <a:t>Lorem ipsum dolor sit amet, consectetur adipiscing elit, sed do eiusmod tempor incididunt ut labore et dolore magna aliqua. </a:t>
            </a:r>
            <a:endParaRPr>
              <a:solidFill>
                <a:srgbClr val="00007F"/>
              </a:solidFill>
              <a:highlight>
                <a:srgbClr val="00007F"/>
              </a:highlight>
            </a:endParaRPr>
          </a:p>
        </p:txBody>
      </p:sp>
      <p:sp>
        <p:nvSpPr>
          <p:cNvPr id="229" name="Google Shape;229;p49"/>
          <p:cNvSpPr txBox="1">
            <a:spLocks noGrp="1"/>
          </p:cNvSpPr>
          <p:nvPr>
            <p:ph type="body" idx="3"/>
          </p:nvPr>
        </p:nvSpPr>
        <p:spPr>
          <a:xfrm>
            <a:off x="405375" y="2332800"/>
            <a:ext cx="2403600" cy="2269800"/>
          </a:xfrm>
          <a:prstGeom prst="rect">
            <a:avLst/>
          </a:prstGeom>
          <a:solidFill>
            <a:schemeClr val="accent6"/>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3F3F3"/>
                </a:solidFill>
              </a:rPr>
              <a:t>Contrast ratio: 4.66:1</a:t>
            </a:r>
            <a:endParaRPr sz="1600" b="1">
              <a:solidFill>
                <a:srgbClr val="F3F3F3"/>
              </a:solidFill>
            </a:endParaRPr>
          </a:p>
          <a:p>
            <a:pPr marL="0" lvl="0" indent="0" algn="l" rtl="0">
              <a:spcBef>
                <a:spcPts val="1000"/>
              </a:spcBef>
              <a:spcAft>
                <a:spcPts val="0"/>
              </a:spcAft>
              <a:buNone/>
            </a:pPr>
            <a:r>
              <a:rPr lang="en" sz="1600">
                <a:solidFill>
                  <a:srgbClr val="6161FF"/>
                </a:solidFill>
                <a:highlight>
                  <a:schemeClr val="accent6"/>
                </a:highlight>
              </a:rPr>
              <a:t>Lorem ipsum dolor sit amet, consectetur adipiscing elit, sed do eiusmod tempor incididunt ut labore et dolore magna aliqua. </a:t>
            </a:r>
            <a:endParaRPr sz="1600">
              <a:solidFill>
                <a:srgbClr val="6161FF"/>
              </a:solidFill>
              <a:highlight>
                <a:schemeClr val="accent6"/>
              </a:highlight>
            </a:endParaRPr>
          </a:p>
        </p:txBody>
      </p:sp>
      <p:sp>
        <p:nvSpPr>
          <p:cNvPr id="230" name="Google Shape;230;p49"/>
          <p:cNvSpPr txBox="1">
            <a:spLocks noGrp="1"/>
          </p:cNvSpPr>
          <p:nvPr>
            <p:ph type="body" idx="1"/>
          </p:nvPr>
        </p:nvSpPr>
        <p:spPr>
          <a:xfrm>
            <a:off x="311700" y="1204825"/>
            <a:ext cx="7820400" cy="815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t>Passing contrast ratios can be difficult to read. If you and your users think it’s difficult to read or unpleasant to look at then use different colors.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8" name="Google Shape;238;p50" title="Pure white box"/>
          <p:cNvSpPr/>
          <p:nvPr/>
        </p:nvSpPr>
        <p:spPr>
          <a:xfrm>
            <a:off x="4572000" y="2453225"/>
            <a:ext cx="4109700" cy="2145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0" title="Pure black box"/>
          <p:cNvSpPr/>
          <p:nvPr/>
        </p:nvSpPr>
        <p:spPr>
          <a:xfrm>
            <a:off x="462200" y="2453225"/>
            <a:ext cx="4109700" cy="2145000"/>
          </a:xfrm>
          <a:prstGeom prst="rect">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0"/>
          <p:cNvSpPr txBox="1">
            <a:spLocks noGrp="1"/>
          </p:cNvSpPr>
          <p:nvPr>
            <p:ph type="body" idx="1"/>
          </p:nvPr>
        </p:nvSpPr>
        <p:spPr>
          <a:xfrm>
            <a:off x="311700" y="1204825"/>
            <a:ext cx="7820400" cy="1089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t>Too much contrast also leads to eye strain. Avoid using pure black (#000000) on pure white (#ffffff) and pure white on pure black.</a:t>
            </a:r>
            <a:endParaRPr sz="1800"/>
          </a:p>
        </p:txBody>
      </p:sp>
      <p:sp>
        <p:nvSpPr>
          <p:cNvPr id="236" name="Google Shape;23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Avoid too much contrast.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1"/>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 Interface (UI) Components</a:t>
            </a:r>
            <a:endParaRPr/>
          </a:p>
        </p:txBody>
      </p:sp>
      <p:sp>
        <p:nvSpPr>
          <p:cNvPr id="244" name="Google Shape;244;p51"/>
          <p:cNvSpPr txBox="1">
            <a:spLocks noGrp="1"/>
          </p:cNvSpPr>
          <p:nvPr>
            <p:ph type="subTitle" idx="1"/>
          </p:nvPr>
        </p:nvSpPr>
        <p:spPr>
          <a:xfrm>
            <a:off x="436825" y="1005325"/>
            <a:ext cx="7508700" cy="3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Contrast Ratios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6" name="Google Shape;256;p52"/>
          <p:cNvSpPr txBox="1"/>
          <p:nvPr/>
        </p:nvSpPr>
        <p:spPr>
          <a:xfrm>
            <a:off x="4925150" y="3596325"/>
            <a:ext cx="2944200" cy="8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u="sng">
                <a:solidFill>
                  <a:srgbClr val="0000FF"/>
                </a:solidFill>
              </a:rPr>
              <a:t>Links are UI components</a:t>
            </a:r>
            <a:endParaRPr sz="1600" u="sng">
              <a:solidFill>
                <a:srgbClr val="0000FF"/>
              </a:solidFill>
            </a:endParaRPr>
          </a:p>
        </p:txBody>
      </p:sp>
      <p:pic>
        <p:nvPicPr>
          <p:cNvPr id="255" name="Google Shape;255;p52" title="Buttons are UI components"/>
          <p:cNvPicPr preferRelativeResize="0"/>
          <p:nvPr/>
        </p:nvPicPr>
        <p:blipFill>
          <a:blip r:embed="rId3">
            <a:alphaModFix/>
          </a:blip>
          <a:stretch>
            <a:fillRect/>
          </a:stretch>
        </p:blipFill>
        <p:spPr>
          <a:xfrm>
            <a:off x="4997900" y="2955660"/>
            <a:ext cx="1257300" cy="457200"/>
          </a:xfrm>
          <a:prstGeom prst="rect">
            <a:avLst/>
          </a:prstGeom>
          <a:noFill/>
          <a:ln>
            <a:noFill/>
          </a:ln>
        </p:spPr>
      </p:pic>
      <p:sp>
        <p:nvSpPr>
          <p:cNvPr id="249" name="Google Shape;249;p52"/>
          <p:cNvSpPr txBox="1">
            <a:spLocks noGrp="1"/>
          </p:cNvSpPr>
          <p:nvPr>
            <p:ph type="body" idx="1"/>
          </p:nvPr>
        </p:nvSpPr>
        <p:spPr>
          <a:xfrm>
            <a:off x="4925150" y="2299175"/>
            <a:ext cx="3785700" cy="4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Buttons and Links</a:t>
            </a:r>
            <a:endParaRPr sz="1800" b="1"/>
          </a:p>
        </p:txBody>
      </p:sp>
      <p:pic>
        <p:nvPicPr>
          <p:cNvPr id="254" name="Google Shape;254;p52" title="Toggle elements are UI components"/>
          <p:cNvPicPr preferRelativeResize="0"/>
          <p:nvPr/>
        </p:nvPicPr>
        <p:blipFill>
          <a:blip r:embed="rId4">
            <a:alphaModFix/>
          </a:blip>
          <a:stretch>
            <a:fillRect/>
          </a:stretch>
        </p:blipFill>
        <p:spPr>
          <a:xfrm>
            <a:off x="483525" y="3905175"/>
            <a:ext cx="756775" cy="412800"/>
          </a:xfrm>
          <a:prstGeom prst="rect">
            <a:avLst/>
          </a:prstGeom>
          <a:noFill/>
          <a:ln>
            <a:noFill/>
          </a:ln>
        </p:spPr>
      </p:pic>
      <p:pic>
        <p:nvPicPr>
          <p:cNvPr id="253" name="Google Shape;253;p52" title="Input fields are UI components"/>
          <p:cNvPicPr preferRelativeResize="0"/>
          <p:nvPr/>
        </p:nvPicPr>
        <p:blipFill>
          <a:blip r:embed="rId5">
            <a:alphaModFix/>
          </a:blip>
          <a:stretch>
            <a:fillRect/>
          </a:stretch>
        </p:blipFill>
        <p:spPr>
          <a:xfrm>
            <a:off x="483525" y="2955650"/>
            <a:ext cx="2827750" cy="640675"/>
          </a:xfrm>
          <a:prstGeom prst="rect">
            <a:avLst/>
          </a:prstGeom>
          <a:noFill/>
          <a:ln>
            <a:noFill/>
          </a:ln>
        </p:spPr>
      </p:pic>
      <p:sp>
        <p:nvSpPr>
          <p:cNvPr id="250" name="Google Shape;250;p52"/>
          <p:cNvSpPr txBox="1">
            <a:spLocks noGrp="1"/>
          </p:cNvSpPr>
          <p:nvPr>
            <p:ph type="body" idx="2"/>
          </p:nvPr>
        </p:nvSpPr>
        <p:spPr>
          <a:xfrm>
            <a:off x="405375" y="2313185"/>
            <a:ext cx="3693900" cy="4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Form Elements</a:t>
            </a:r>
            <a:endParaRPr sz="1800" b="1"/>
          </a:p>
        </p:txBody>
      </p:sp>
      <p:sp>
        <p:nvSpPr>
          <p:cNvPr id="251" name="Google Shape;251;p52"/>
          <p:cNvSpPr txBox="1">
            <a:spLocks noGrp="1"/>
          </p:cNvSpPr>
          <p:nvPr>
            <p:ph type="body" idx="3"/>
          </p:nvPr>
        </p:nvSpPr>
        <p:spPr>
          <a:xfrm>
            <a:off x="405375" y="1204825"/>
            <a:ext cx="8213700" cy="738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solidFill>
                  <a:schemeClr val="dk1"/>
                </a:solidFill>
              </a:rPr>
              <a:t>UI components are a part of the content that is perceived by users as a single control for a distinct function. Examples include form elements, buttons, and links.</a:t>
            </a:r>
            <a:endParaRPr/>
          </a:p>
        </p:txBody>
      </p:sp>
      <p:sp>
        <p:nvSpPr>
          <p:cNvPr id="252" name="Google Shape;25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UI components?</a:t>
            </a:r>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8" name="Google Shape;268;p53" title="Focused input has a blue border color which passes contrast ratio standards"/>
          <p:cNvPicPr preferRelativeResize="0"/>
          <p:nvPr/>
        </p:nvPicPr>
        <p:blipFill>
          <a:blip r:embed="rId3">
            <a:alphaModFix/>
          </a:blip>
          <a:stretch>
            <a:fillRect/>
          </a:stretch>
        </p:blipFill>
        <p:spPr>
          <a:xfrm>
            <a:off x="6290000" y="3750625"/>
            <a:ext cx="2403625" cy="544575"/>
          </a:xfrm>
          <a:prstGeom prst="rect">
            <a:avLst/>
          </a:prstGeom>
          <a:noFill/>
          <a:ln>
            <a:noFill/>
          </a:ln>
        </p:spPr>
      </p:pic>
      <p:sp>
        <p:nvSpPr>
          <p:cNvPr id="264" name="Google Shape;264;p53"/>
          <p:cNvSpPr txBox="1">
            <a:spLocks noGrp="1"/>
          </p:cNvSpPr>
          <p:nvPr>
            <p:ph type="body" idx="1"/>
          </p:nvPr>
        </p:nvSpPr>
        <p:spPr>
          <a:xfrm>
            <a:off x="6215500" y="2637975"/>
            <a:ext cx="2403600" cy="84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rgbClr val="38761D"/>
                </a:solidFill>
              </a:rPr>
              <a:t>Pass:</a:t>
            </a:r>
            <a:r>
              <a:rPr lang="en" sz="1600" b="1">
                <a:solidFill>
                  <a:schemeClr val="dk1"/>
                </a:solidFill>
              </a:rPr>
              <a:t> </a:t>
            </a:r>
            <a:r>
              <a:rPr lang="en" sz="1600">
                <a:solidFill>
                  <a:schemeClr val="dk1"/>
                </a:solidFill>
              </a:rPr>
              <a:t>Input focus has enough contrast with background.</a:t>
            </a:r>
            <a:endParaRPr/>
          </a:p>
        </p:txBody>
      </p:sp>
      <p:pic>
        <p:nvPicPr>
          <p:cNvPr id="267" name="Google Shape;267;p53" title="Input field has a dark grey border color which passes contrast ratio standards"/>
          <p:cNvPicPr preferRelativeResize="0"/>
          <p:nvPr/>
        </p:nvPicPr>
        <p:blipFill>
          <a:blip r:embed="rId4">
            <a:alphaModFix/>
          </a:blip>
          <a:stretch>
            <a:fillRect/>
          </a:stretch>
        </p:blipFill>
        <p:spPr>
          <a:xfrm>
            <a:off x="3370176" y="3750625"/>
            <a:ext cx="2403638" cy="544575"/>
          </a:xfrm>
          <a:prstGeom prst="rect">
            <a:avLst/>
          </a:prstGeom>
          <a:noFill/>
          <a:ln>
            <a:noFill/>
          </a:ln>
        </p:spPr>
      </p:pic>
      <p:sp>
        <p:nvSpPr>
          <p:cNvPr id="265" name="Google Shape;265;p53"/>
          <p:cNvSpPr txBox="1">
            <a:spLocks noGrp="1"/>
          </p:cNvSpPr>
          <p:nvPr>
            <p:ph type="body" idx="4294967295"/>
          </p:nvPr>
        </p:nvSpPr>
        <p:spPr>
          <a:xfrm>
            <a:off x="3274550" y="2643705"/>
            <a:ext cx="2403600" cy="84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rgbClr val="38761D"/>
                </a:solidFill>
              </a:rPr>
              <a:t>Pass:</a:t>
            </a:r>
            <a:r>
              <a:rPr lang="en" sz="1600" b="1"/>
              <a:t> </a:t>
            </a:r>
            <a:r>
              <a:rPr lang="en" sz="1600"/>
              <a:t>Input border has enough contrast with background.</a:t>
            </a:r>
            <a:endParaRPr sz="1600"/>
          </a:p>
        </p:txBody>
      </p:sp>
      <p:pic>
        <p:nvPicPr>
          <p:cNvPr id="263" name="Google Shape;263;p53" title="Input background uses a very light grey which does not pass contrast ratio standards"/>
          <p:cNvPicPr preferRelativeResize="0"/>
          <p:nvPr/>
        </p:nvPicPr>
        <p:blipFill>
          <a:blip r:embed="rId5">
            <a:alphaModFix/>
          </a:blip>
          <a:stretch>
            <a:fillRect/>
          </a:stretch>
        </p:blipFill>
        <p:spPr>
          <a:xfrm>
            <a:off x="450400" y="3750625"/>
            <a:ext cx="2403599" cy="544565"/>
          </a:xfrm>
          <a:prstGeom prst="rect">
            <a:avLst/>
          </a:prstGeom>
          <a:noFill/>
          <a:ln>
            <a:noFill/>
          </a:ln>
        </p:spPr>
      </p:pic>
      <p:sp>
        <p:nvSpPr>
          <p:cNvPr id="266" name="Google Shape;266;p53"/>
          <p:cNvSpPr txBox="1">
            <a:spLocks noGrp="1"/>
          </p:cNvSpPr>
          <p:nvPr>
            <p:ph type="body" idx="4294967295"/>
          </p:nvPr>
        </p:nvSpPr>
        <p:spPr>
          <a:xfrm>
            <a:off x="405375" y="2647943"/>
            <a:ext cx="2403600" cy="84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rgbClr val="990000"/>
                </a:solidFill>
              </a:rPr>
              <a:t>Fail:</a:t>
            </a:r>
            <a:r>
              <a:rPr lang="en" sz="1600" b="1"/>
              <a:t> </a:t>
            </a:r>
            <a:r>
              <a:rPr lang="en" sz="1600"/>
              <a:t>Input does not have enough contrast with background.</a:t>
            </a:r>
            <a:endParaRPr sz="1600"/>
          </a:p>
        </p:txBody>
      </p:sp>
      <p:sp>
        <p:nvSpPr>
          <p:cNvPr id="261" name="Google Shape;261;p53"/>
          <p:cNvSpPr txBox="1">
            <a:spLocks noGrp="1"/>
          </p:cNvSpPr>
          <p:nvPr>
            <p:ph type="body" idx="1"/>
          </p:nvPr>
        </p:nvSpPr>
        <p:spPr>
          <a:xfrm>
            <a:off x="311700" y="1204825"/>
            <a:ext cx="7820400" cy="92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t>Active controls with visual information needed to identify that a control is present and how to operate the control must have a </a:t>
            </a:r>
            <a:r>
              <a:rPr lang="en" sz="1600" b="1"/>
              <a:t>minimum 3:1 contrast ratio</a:t>
            </a:r>
            <a:r>
              <a:rPr lang="en" sz="1600"/>
              <a:t> with the adjacent colors. This is also true for the states like selected and focus states.</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endParaRPr sz="1600"/>
          </a:p>
        </p:txBody>
      </p:sp>
      <p:sp>
        <p:nvSpPr>
          <p:cNvPr id="262" name="Google Shape;262;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 Interface Components Requirements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p54" title="A disabled button has a low contrast ratio"/>
          <p:cNvPicPr preferRelativeResize="0"/>
          <p:nvPr/>
        </p:nvPicPr>
        <p:blipFill>
          <a:blip r:embed="rId3">
            <a:alphaModFix/>
          </a:blip>
          <a:stretch>
            <a:fillRect/>
          </a:stretch>
        </p:blipFill>
        <p:spPr>
          <a:xfrm>
            <a:off x="3496775" y="3529925"/>
            <a:ext cx="1257300" cy="457200"/>
          </a:xfrm>
          <a:prstGeom prst="rect">
            <a:avLst/>
          </a:prstGeom>
          <a:noFill/>
          <a:ln>
            <a:noFill/>
          </a:ln>
        </p:spPr>
      </p:pic>
      <p:sp>
        <p:nvSpPr>
          <p:cNvPr id="276" name="Google Shape;276;p54"/>
          <p:cNvSpPr txBox="1">
            <a:spLocks noGrp="1"/>
          </p:cNvSpPr>
          <p:nvPr>
            <p:ph type="body" idx="4294967295"/>
          </p:nvPr>
        </p:nvSpPr>
        <p:spPr>
          <a:xfrm>
            <a:off x="2801100" y="2790425"/>
            <a:ext cx="2841600" cy="73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Disabled controls are exempt from contrast ratio rules.</a:t>
            </a:r>
            <a:endParaRPr sz="1600"/>
          </a:p>
        </p:txBody>
      </p:sp>
      <p:sp>
        <p:nvSpPr>
          <p:cNvPr id="273" name="Google Shape;273;p54"/>
          <p:cNvSpPr txBox="1">
            <a:spLocks noGrp="1"/>
          </p:cNvSpPr>
          <p:nvPr>
            <p:ph type="body" idx="1"/>
          </p:nvPr>
        </p:nvSpPr>
        <p:spPr>
          <a:xfrm>
            <a:off x="311700" y="1204825"/>
            <a:ext cx="7820400" cy="925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t>Currently, inactive components, such as disabled controls in HTML, do not have contrast ratio minimums. </a:t>
            </a:r>
            <a:endParaRPr sz="1800"/>
          </a:p>
        </p:txBody>
      </p:sp>
      <p:sp>
        <p:nvSpPr>
          <p:cNvPr id="274" name="Google Shape;274;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 Interface Components Exceptions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5"/>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Graphical Objects</a:t>
            </a:r>
            <a:endParaRPr/>
          </a:p>
        </p:txBody>
      </p:sp>
      <p:sp>
        <p:nvSpPr>
          <p:cNvPr id="282" name="Google Shape;282;p55"/>
          <p:cNvSpPr txBox="1">
            <a:spLocks noGrp="1"/>
          </p:cNvSpPr>
          <p:nvPr>
            <p:ph type="subTitle" idx="1"/>
          </p:nvPr>
        </p:nvSpPr>
        <p:spPr>
          <a:xfrm>
            <a:off x="436825" y="1005325"/>
            <a:ext cx="7508700" cy="3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Contrast Ratios</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91" name="Google Shape;291;p56" title="Bar charts are graphical objects"/>
          <p:cNvPicPr preferRelativeResize="0"/>
          <p:nvPr/>
        </p:nvPicPr>
        <p:blipFill>
          <a:blip r:embed="rId3">
            <a:alphaModFix/>
          </a:blip>
          <a:stretch>
            <a:fillRect/>
          </a:stretch>
        </p:blipFill>
        <p:spPr>
          <a:xfrm>
            <a:off x="5001351" y="2730175"/>
            <a:ext cx="3398601" cy="2101459"/>
          </a:xfrm>
          <a:prstGeom prst="rect">
            <a:avLst/>
          </a:prstGeom>
          <a:noFill/>
          <a:ln>
            <a:noFill/>
          </a:ln>
        </p:spPr>
      </p:pic>
      <p:sp>
        <p:nvSpPr>
          <p:cNvPr id="287" name="Google Shape;287;p56"/>
          <p:cNvSpPr txBox="1">
            <a:spLocks noGrp="1"/>
          </p:cNvSpPr>
          <p:nvPr>
            <p:ph type="body" idx="1"/>
          </p:nvPr>
        </p:nvSpPr>
        <p:spPr>
          <a:xfrm>
            <a:off x="4925150" y="2299175"/>
            <a:ext cx="3785700" cy="4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Infographics (graphs and charts)</a:t>
            </a:r>
            <a:endParaRPr sz="1800" b="1"/>
          </a:p>
        </p:txBody>
      </p:sp>
      <p:pic>
        <p:nvPicPr>
          <p:cNvPr id="292" name="Google Shape;292;p56" title="Print icon"/>
          <p:cNvPicPr preferRelativeResize="0"/>
          <p:nvPr/>
        </p:nvPicPr>
        <p:blipFill>
          <a:blip r:embed="rId4">
            <a:alphaModFix/>
          </a:blip>
          <a:stretch>
            <a:fillRect/>
          </a:stretch>
        </p:blipFill>
        <p:spPr>
          <a:xfrm>
            <a:off x="519775" y="3305028"/>
            <a:ext cx="675566" cy="738900"/>
          </a:xfrm>
          <a:prstGeom prst="rect">
            <a:avLst/>
          </a:prstGeom>
          <a:noFill/>
          <a:ln>
            <a:noFill/>
          </a:ln>
        </p:spPr>
      </p:pic>
      <p:pic>
        <p:nvPicPr>
          <p:cNvPr id="293" name="Google Shape;293;p56" title="Home icon"/>
          <p:cNvPicPr preferRelativeResize="0"/>
          <p:nvPr/>
        </p:nvPicPr>
        <p:blipFill>
          <a:blip r:embed="rId5">
            <a:alphaModFix/>
          </a:blip>
          <a:stretch>
            <a:fillRect/>
          </a:stretch>
        </p:blipFill>
        <p:spPr>
          <a:xfrm>
            <a:off x="1655873" y="3305027"/>
            <a:ext cx="675575" cy="738910"/>
          </a:xfrm>
          <a:prstGeom prst="rect">
            <a:avLst/>
          </a:prstGeom>
          <a:noFill/>
          <a:ln>
            <a:noFill/>
          </a:ln>
        </p:spPr>
      </p:pic>
      <p:pic>
        <p:nvPicPr>
          <p:cNvPr id="294" name="Google Shape;294;p56" title="Search icon"/>
          <p:cNvPicPr preferRelativeResize="0"/>
          <p:nvPr/>
        </p:nvPicPr>
        <p:blipFill>
          <a:blip r:embed="rId6">
            <a:alphaModFix/>
          </a:blip>
          <a:stretch>
            <a:fillRect/>
          </a:stretch>
        </p:blipFill>
        <p:spPr>
          <a:xfrm>
            <a:off x="2810525" y="3305026"/>
            <a:ext cx="675575" cy="738910"/>
          </a:xfrm>
          <a:prstGeom prst="rect">
            <a:avLst/>
          </a:prstGeom>
          <a:noFill/>
          <a:ln>
            <a:noFill/>
          </a:ln>
        </p:spPr>
      </p:pic>
      <p:sp>
        <p:nvSpPr>
          <p:cNvPr id="288" name="Google Shape;288;p56"/>
          <p:cNvSpPr txBox="1">
            <a:spLocks noGrp="1"/>
          </p:cNvSpPr>
          <p:nvPr>
            <p:ph type="body" idx="2"/>
          </p:nvPr>
        </p:nvSpPr>
        <p:spPr>
          <a:xfrm>
            <a:off x="405375" y="2313185"/>
            <a:ext cx="3693900" cy="4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Icons</a:t>
            </a:r>
            <a:endParaRPr sz="1800" b="1"/>
          </a:p>
        </p:txBody>
      </p:sp>
      <p:sp>
        <p:nvSpPr>
          <p:cNvPr id="289" name="Google Shape;289;p56"/>
          <p:cNvSpPr txBox="1">
            <a:spLocks noGrp="1"/>
          </p:cNvSpPr>
          <p:nvPr>
            <p:ph type="body" idx="3"/>
          </p:nvPr>
        </p:nvSpPr>
        <p:spPr>
          <a:xfrm>
            <a:off x="405375" y="1204825"/>
            <a:ext cx="8213700" cy="738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solidFill>
                  <a:schemeClr val="dk1"/>
                </a:solidFill>
              </a:rPr>
              <a:t>The term "graphical object" applies to stand-alone icons such as a print icon (with no text), and the important parts of a more complex diagram such as each line in a graph. </a:t>
            </a:r>
            <a:endParaRPr/>
          </a:p>
        </p:txBody>
      </p:sp>
      <p:sp>
        <p:nvSpPr>
          <p:cNvPr id="290" name="Google Shape;29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are graphical objects?</a:t>
            </a:r>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3" name="Google Shape;303;p57" title="Contrast ratio minimums not required for graphical objects that do not convey meaning"/>
          <p:cNvPicPr preferRelativeResize="0"/>
          <p:nvPr/>
        </p:nvPicPr>
        <p:blipFill>
          <a:blip r:embed="rId3">
            <a:alphaModFix/>
          </a:blip>
          <a:stretch>
            <a:fillRect/>
          </a:stretch>
        </p:blipFill>
        <p:spPr>
          <a:xfrm>
            <a:off x="4741049" y="2844330"/>
            <a:ext cx="3397801" cy="1698901"/>
          </a:xfrm>
          <a:prstGeom prst="rect">
            <a:avLst/>
          </a:prstGeom>
          <a:noFill/>
          <a:ln>
            <a:noFill/>
          </a:ln>
        </p:spPr>
      </p:pic>
      <p:sp>
        <p:nvSpPr>
          <p:cNvPr id="300" name="Google Shape;300;p57"/>
          <p:cNvSpPr txBox="1">
            <a:spLocks noGrp="1"/>
          </p:cNvSpPr>
          <p:nvPr>
            <p:ph type="body" idx="2"/>
          </p:nvPr>
        </p:nvSpPr>
        <p:spPr>
          <a:xfrm>
            <a:off x="4572000" y="1184675"/>
            <a:ext cx="3996600" cy="86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No requirement when graphic is only aesthetic.</a:t>
            </a:r>
            <a:endParaRPr sz="1600"/>
          </a:p>
        </p:txBody>
      </p:sp>
      <p:pic>
        <p:nvPicPr>
          <p:cNvPr id="302" name="Google Shape;302;p57" title="Print icon that meets contrast ratio standards"/>
          <p:cNvPicPr preferRelativeResize="0"/>
          <p:nvPr/>
        </p:nvPicPr>
        <p:blipFill>
          <a:blip r:embed="rId4">
            <a:alphaModFix/>
          </a:blip>
          <a:stretch>
            <a:fillRect/>
          </a:stretch>
        </p:blipFill>
        <p:spPr>
          <a:xfrm>
            <a:off x="1456050" y="3260437"/>
            <a:ext cx="792400" cy="866675"/>
          </a:xfrm>
          <a:prstGeom prst="rect">
            <a:avLst/>
          </a:prstGeom>
          <a:noFill/>
          <a:ln>
            <a:noFill/>
          </a:ln>
        </p:spPr>
      </p:pic>
      <p:sp>
        <p:nvSpPr>
          <p:cNvPr id="301" name="Google Shape;301;p57"/>
          <p:cNvSpPr txBox="1">
            <a:spLocks noGrp="1"/>
          </p:cNvSpPr>
          <p:nvPr>
            <p:ph type="body" idx="3"/>
          </p:nvPr>
        </p:nvSpPr>
        <p:spPr>
          <a:xfrm>
            <a:off x="405375" y="1204825"/>
            <a:ext cx="3707100" cy="1698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solidFill>
                  <a:schemeClr val="dk1"/>
                </a:solidFill>
              </a:rPr>
              <a:t>If the graphical object is required for a user to understand what the graphic is conveying, then it must have a minimum of </a:t>
            </a:r>
            <a:r>
              <a:rPr lang="en" sz="1600" b="1">
                <a:solidFill>
                  <a:schemeClr val="dk1"/>
                </a:solidFill>
              </a:rPr>
              <a:t>3:1 contrast ratio</a:t>
            </a:r>
            <a:r>
              <a:rPr lang="en" sz="1600">
                <a:solidFill>
                  <a:schemeClr val="dk1"/>
                </a:solidFill>
              </a:rPr>
              <a:t>.</a:t>
            </a:r>
            <a:endParaRPr sz="1600">
              <a:solidFill>
                <a:schemeClr val="dk1"/>
              </a:solidFill>
            </a:endParaRPr>
          </a:p>
          <a:p>
            <a:pPr marL="0" lvl="0" indent="0" algn="l" rtl="0">
              <a:spcBef>
                <a:spcPts val="0"/>
              </a:spcBef>
              <a:spcAft>
                <a:spcPts val="1600"/>
              </a:spcAft>
              <a:buNone/>
            </a:pPr>
            <a:endParaRPr sz="1600"/>
          </a:p>
        </p:txBody>
      </p:sp>
      <p:sp>
        <p:nvSpPr>
          <p:cNvPr id="299" name="Google Shape;299;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Graphical Object Requirements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11" name="Google Shape;311;p58" title="Magnet image that fails graphical object requirements"/>
          <p:cNvPicPr preferRelativeResize="0"/>
          <p:nvPr/>
        </p:nvPicPr>
        <p:blipFill>
          <a:blip r:embed="rId3">
            <a:alphaModFix/>
          </a:blip>
          <a:stretch>
            <a:fillRect/>
          </a:stretch>
        </p:blipFill>
        <p:spPr>
          <a:xfrm rot="-8100000">
            <a:off x="6868951" y="3105329"/>
            <a:ext cx="899349" cy="1145745"/>
          </a:xfrm>
          <a:prstGeom prst="rect">
            <a:avLst/>
          </a:prstGeom>
          <a:noFill/>
          <a:ln>
            <a:noFill/>
          </a:ln>
        </p:spPr>
      </p:pic>
      <p:sp>
        <p:nvSpPr>
          <p:cNvPr id="313" name="Google Shape;313;p58"/>
          <p:cNvSpPr txBox="1"/>
          <p:nvPr/>
        </p:nvSpPr>
        <p:spPr>
          <a:xfrm>
            <a:off x="6945275" y="4459142"/>
            <a:ext cx="7467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Fail</a:t>
            </a:r>
            <a:endParaRPr sz="1600" b="1"/>
          </a:p>
        </p:txBody>
      </p:sp>
      <p:pic>
        <p:nvPicPr>
          <p:cNvPr id="310" name="Google Shape;310;p58" title="Magnet image that passes graphical object requirements"/>
          <p:cNvPicPr preferRelativeResize="0"/>
          <p:nvPr/>
        </p:nvPicPr>
        <p:blipFill>
          <a:blip r:embed="rId4">
            <a:alphaModFix/>
          </a:blip>
          <a:stretch>
            <a:fillRect/>
          </a:stretch>
        </p:blipFill>
        <p:spPr>
          <a:xfrm>
            <a:off x="6743600" y="899063"/>
            <a:ext cx="1302446" cy="1329025"/>
          </a:xfrm>
          <a:prstGeom prst="rect">
            <a:avLst/>
          </a:prstGeom>
          <a:noFill/>
          <a:ln>
            <a:noFill/>
          </a:ln>
        </p:spPr>
      </p:pic>
      <p:sp>
        <p:nvSpPr>
          <p:cNvPr id="312" name="Google Shape;312;p58"/>
          <p:cNvSpPr txBox="1"/>
          <p:nvPr/>
        </p:nvSpPr>
        <p:spPr>
          <a:xfrm>
            <a:off x="6895250" y="2198842"/>
            <a:ext cx="7467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Pass</a:t>
            </a:r>
            <a:endParaRPr sz="1600" b="1"/>
          </a:p>
        </p:txBody>
      </p:sp>
      <p:sp>
        <p:nvSpPr>
          <p:cNvPr id="308" name="Google Shape;308;p58"/>
          <p:cNvSpPr txBox="1">
            <a:spLocks noGrp="1"/>
          </p:cNvSpPr>
          <p:nvPr>
            <p:ph type="body" idx="1"/>
          </p:nvPr>
        </p:nvSpPr>
        <p:spPr>
          <a:xfrm>
            <a:off x="414800" y="1242725"/>
            <a:ext cx="5084100" cy="372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600"/>
              <a:t>Understanding a magnet:</a:t>
            </a:r>
            <a:endParaRPr sz="1600"/>
          </a:p>
          <a:p>
            <a:pPr marL="457200" lvl="0" indent="-330200" algn="l" rtl="0">
              <a:lnSpc>
                <a:spcPct val="150000"/>
              </a:lnSpc>
              <a:spcBef>
                <a:spcPts val="0"/>
              </a:spcBef>
              <a:spcAft>
                <a:spcPts val="0"/>
              </a:spcAft>
              <a:buSzPts val="1600"/>
              <a:buChar char="●"/>
            </a:pPr>
            <a:r>
              <a:rPr lang="en" sz="1600"/>
              <a:t>It has a “U” shape</a:t>
            </a:r>
            <a:endParaRPr sz="1600"/>
          </a:p>
          <a:p>
            <a:pPr marL="457200" lvl="0" indent="-330200" algn="l" rtl="0">
              <a:lnSpc>
                <a:spcPct val="150000"/>
              </a:lnSpc>
              <a:spcBef>
                <a:spcPts val="0"/>
              </a:spcBef>
              <a:spcAft>
                <a:spcPts val="0"/>
              </a:spcAft>
              <a:buSzPts val="1600"/>
              <a:buChar char="●"/>
            </a:pPr>
            <a:r>
              <a:rPr lang="en" sz="1600"/>
              <a:t>It has tips that are different from the rest of the “U”</a:t>
            </a: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Clr>
                <a:schemeClr val="dk1"/>
              </a:buClr>
              <a:buSzPts val="1100"/>
              <a:buFont typeface="Arial"/>
              <a:buNone/>
            </a:pPr>
            <a:r>
              <a:rPr lang="en" sz="1600"/>
              <a:t>Magnet graphical objects:</a:t>
            </a:r>
            <a:endParaRPr sz="1600"/>
          </a:p>
          <a:p>
            <a:pPr marL="457200" lvl="0" indent="-330200" algn="l" rtl="0">
              <a:lnSpc>
                <a:spcPct val="150000"/>
              </a:lnSpc>
              <a:spcBef>
                <a:spcPts val="0"/>
              </a:spcBef>
              <a:spcAft>
                <a:spcPts val="0"/>
              </a:spcAft>
              <a:buSzPts val="1600"/>
              <a:buChar char="●"/>
            </a:pPr>
            <a:r>
              <a:rPr lang="en" sz="1600"/>
              <a:t>The “U” shape</a:t>
            </a:r>
            <a:endParaRPr sz="1600"/>
          </a:p>
          <a:p>
            <a:pPr marL="457200" lvl="0" indent="-330200" algn="l" rtl="0">
              <a:lnSpc>
                <a:spcPct val="150000"/>
              </a:lnSpc>
              <a:spcBef>
                <a:spcPts val="0"/>
              </a:spcBef>
              <a:spcAft>
                <a:spcPts val="0"/>
              </a:spcAft>
              <a:buSzPts val="1600"/>
              <a:buChar char="●"/>
            </a:pPr>
            <a:r>
              <a:rPr lang="en" sz="1600"/>
              <a:t>Each tip of the magnet</a:t>
            </a:r>
            <a:endParaRPr sz="1600"/>
          </a:p>
          <a:p>
            <a:pPr marL="0" lvl="0" indent="0" algn="l" rtl="0">
              <a:lnSpc>
                <a:spcPct val="150000"/>
              </a:lnSpc>
              <a:spcBef>
                <a:spcPts val="0"/>
              </a:spcBef>
              <a:spcAft>
                <a:spcPts val="0"/>
              </a:spcAft>
              <a:buClr>
                <a:schemeClr val="dk1"/>
              </a:buClr>
              <a:buSzPts val="1100"/>
              <a:buFont typeface="Arial"/>
              <a:buNone/>
            </a:pPr>
            <a:endParaRPr sz="1600"/>
          </a:p>
          <a:p>
            <a:pPr marL="0" lvl="0" indent="0" algn="l" rtl="0">
              <a:spcBef>
                <a:spcPts val="0"/>
              </a:spcBef>
              <a:spcAft>
                <a:spcPts val="0"/>
              </a:spcAft>
              <a:buNone/>
            </a:pPr>
            <a:endParaRPr sz="1600"/>
          </a:p>
        </p:txBody>
      </p:sp>
      <p:sp>
        <p:nvSpPr>
          <p:cNvPr id="309" name="Google Shape;309;p58"/>
          <p:cNvSpPr txBox="1">
            <a:spLocks noGrp="1"/>
          </p:cNvSpPr>
          <p:nvPr>
            <p:ph type="title"/>
          </p:nvPr>
        </p:nvSpPr>
        <p:spPr>
          <a:xfrm>
            <a:off x="311700" y="445025"/>
            <a:ext cx="49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Graphical Object Example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
        <p:cNvGrpSpPr/>
        <p:nvPr/>
      </p:nvGrpSpPr>
      <p:grpSpPr>
        <a:xfrm>
          <a:off x="0" y="0"/>
          <a:ext cx="0" cy="0"/>
          <a:chOff x="0" y="0"/>
          <a:chExt cx="0" cy="0"/>
        </a:xfrm>
      </p:grpSpPr>
      <p:sp>
        <p:nvSpPr>
          <p:cNvPr id="120" name="Google Shape;120;p32"/>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Guiding Principles</a:t>
            </a:r>
            <a:endParaRPr>
              <a:solidFill>
                <a:schemeClr val="accent1"/>
              </a:solidFill>
            </a:endParaRPr>
          </a:p>
        </p:txBody>
      </p:sp>
      <p:sp>
        <p:nvSpPr>
          <p:cNvPr id="121" name="Google Shape;121;p32"/>
          <p:cNvSpPr txBox="1">
            <a:spLocks noGrp="1"/>
          </p:cNvSpPr>
          <p:nvPr>
            <p:ph type="subTitle" idx="1"/>
          </p:nvPr>
        </p:nvSpPr>
        <p:spPr>
          <a:xfrm>
            <a:off x="436825" y="1005325"/>
            <a:ext cx="7508700" cy="3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WCAG</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20" name="Google Shape;320;p59" title="An info icon with a low contrast gradient does not pass contrast ratio standards"/>
          <p:cNvPicPr preferRelativeResize="0"/>
          <p:nvPr/>
        </p:nvPicPr>
        <p:blipFill>
          <a:blip r:embed="rId3">
            <a:alphaModFix/>
          </a:blip>
          <a:stretch>
            <a:fillRect/>
          </a:stretch>
        </p:blipFill>
        <p:spPr>
          <a:xfrm>
            <a:off x="2119700" y="2214550"/>
            <a:ext cx="4655191" cy="2018075"/>
          </a:xfrm>
          <a:prstGeom prst="rect">
            <a:avLst/>
          </a:prstGeom>
          <a:noFill/>
          <a:ln>
            <a:noFill/>
          </a:ln>
        </p:spPr>
      </p:pic>
      <p:sp>
        <p:nvSpPr>
          <p:cNvPr id="319" name="Google Shape;319;p59"/>
          <p:cNvSpPr txBox="1">
            <a:spLocks noGrp="1"/>
          </p:cNvSpPr>
          <p:nvPr>
            <p:ph type="body" idx="1"/>
          </p:nvPr>
        </p:nvSpPr>
        <p:spPr>
          <a:xfrm>
            <a:off x="311700" y="1204825"/>
            <a:ext cx="78204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Can you still understand the graphic if the low contrast part of the gradient is removed?</a:t>
            </a:r>
            <a:endParaRPr sz="1600"/>
          </a:p>
        </p:txBody>
      </p:sp>
      <p:sp>
        <p:nvSpPr>
          <p:cNvPr id="318" name="Google Shape;318;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Graphical Object Gradients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6" name="Google Shape;326;p60" title="A bar chart that does not pass contrast ratio standards"/>
          <p:cNvPicPr preferRelativeResize="0"/>
          <p:nvPr/>
        </p:nvPicPr>
        <p:blipFill>
          <a:blip r:embed="rId3">
            <a:alphaModFix/>
          </a:blip>
          <a:stretch>
            <a:fillRect/>
          </a:stretch>
        </p:blipFill>
        <p:spPr>
          <a:xfrm>
            <a:off x="414800" y="1418950"/>
            <a:ext cx="5084250" cy="3143724"/>
          </a:xfrm>
          <a:prstGeom prst="rect">
            <a:avLst/>
          </a:prstGeom>
          <a:noFill/>
          <a:ln>
            <a:noFill/>
          </a:ln>
        </p:spPr>
      </p:pic>
      <p:sp>
        <p:nvSpPr>
          <p:cNvPr id="327" name="Google Shape;327;p60"/>
          <p:cNvSpPr txBox="1">
            <a:spLocks noGrp="1"/>
          </p:cNvSpPr>
          <p:nvPr>
            <p:ph type="body" idx="1"/>
          </p:nvPr>
        </p:nvSpPr>
        <p:spPr>
          <a:xfrm>
            <a:off x="5736075" y="1392775"/>
            <a:ext cx="3235500" cy="3201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t>The lines, bars, and key rectangle are graphical objects in the bar graph because they are needed to understand the graph.</a:t>
            </a:r>
            <a:endParaRPr sz="1600"/>
          </a:p>
          <a:p>
            <a:pPr marL="0" lvl="0" indent="0" algn="l" rtl="0">
              <a:lnSpc>
                <a:spcPct val="150000"/>
              </a:lnSpc>
              <a:spcBef>
                <a:spcPts val="0"/>
              </a:spcBef>
              <a:spcAft>
                <a:spcPts val="0"/>
              </a:spcAft>
              <a:buNone/>
            </a:pPr>
            <a:endParaRPr sz="1600"/>
          </a:p>
          <a:p>
            <a:pPr marL="457200" lvl="0" indent="-330200" algn="l" rtl="0">
              <a:lnSpc>
                <a:spcPct val="150000"/>
              </a:lnSpc>
              <a:spcBef>
                <a:spcPts val="0"/>
              </a:spcBef>
              <a:spcAft>
                <a:spcPts val="0"/>
              </a:spcAft>
              <a:buClr>
                <a:srgbClr val="990000"/>
              </a:buClr>
              <a:buSzPts val="1600"/>
              <a:buChar char="●"/>
            </a:pPr>
            <a:r>
              <a:rPr lang="en" sz="1600">
                <a:solidFill>
                  <a:srgbClr val="990000"/>
                </a:solidFill>
              </a:rPr>
              <a:t>Lines: Fail (1.6:1)</a:t>
            </a:r>
            <a:endParaRPr sz="1600">
              <a:solidFill>
                <a:srgbClr val="990000"/>
              </a:solidFill>
            </a:endParaRPr>
          </a:p>
          <a:p>
            <a:pPr marL="457200" lvl="0" indent="-330200" algn="l" rtl="0">
              <a:lnSpc>
                <a:spcPct val="150000"/>
              </a:lnSpc>
              <a:spcBef>
                <a:spcPts val="0"/>
              </a:spcBef>
              <a:spcAft>
                <a:spcPts val="0"/>
              </a:spcAft>
              <a:buClr>
                <a:srgbClr val="274E13"/>
              </a:buClr>
              <a:buSzPts val="1600"/>
              <a:buChar char="●"/>
            </a:pPr>
            <a:r>
              <a:rPr lang="en" sz="1600">
                <a:solidFill>
                  <a:srgbClr val="274E13"/>
                </a:solidFill>
              </a:rPr>
              <a:t>Bars: Pass (8.87:1)</a:t>
            </a:r>
            <a:endParaRPr sz="1600">
              <a:solidFill>
                <a:srgbClr val="274E13"/>
              </a:solidFill>
            </a:endParaRPr>
          </a:p>
          <a:p>
            <a:pPr marL="457200" lvl="0" indent="-330200" algn="l" rtl="0">
              <a:lnSpc>
                <a:spcPct val="150000"/>
              </a:lnSpc>
              <a:spcBef>
                <a:spcPts val="0"/>
              </a:spcBef>
              <a:spcAft>
                <a:spcPts val="0"/>
              </a:spcAft>
              <a:buClr>
                <a:srgbClr val="274E13"/>
              </a:buClr>
              <a:buSzPts val="1600"/>
              <a:buChar char="●"/>
            </a:pPr>
            <a:r>
              <a:rPr lang="en" sz="1600">
                <a:solidFill>
                  <a:srgbClr val="274E13"/>
                </a:solidFill>
              </a:rPr>
              <a:t>Key rectangle: Pass (8.87:1)</a:t>
            </a:r>
            <a:endParaRPr sz="1600">
              <a:solidFill>
                <a:srgbClr val="274E13"/>
              </a:solidFill>
            </a:endParaRPr>
          </a:p>
        </p:txBody>
      </p:sp>
      <p:sp>
        <p:nvSpPr>
          <p:cNvPr id="325" name="Google Shape;325;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Graphical Objects: Bar Graph Fail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4" name="Google Shape;334;p61" title="A bar chart that passes contrast ratio standards"/>
          <p:cNvPicPr preferRelativeResize="0"/>
          <p:nvPr/>
        </p:nvPicPr>
        <p:blipFill>
          <a:blip r:embed="rId3">
            <a:alphaModFix/>
          </a:blip>
          <a:stretch>
            <a:fillRect/>
          </a:stretch>
        </p:blipFill>
        <p:spPr>
          <a:xfrm>
            <a:off x="429530" y="1425724"/>
            <a:ext cx="5071194" cy="3135699"/>
          </a:xfrm>
          <a:prstGeom prst="rect">
            <a:avLst/>
          </a:prstGeom>
          <a:noFill/>
          <a:ln>
            <a:noFill/>
          </a:ln>
        </p:spPr>
      </p:pic>
      <p:sp>
        <p:nvSpPr>
          <p:cNvPr id="333" name="Google Shape;333;p61"/>
          <p:cNvSpPr txBox="1">
            <a:spLocks noGrp="1"/>
          </p:cNvSpPr>
          <p:nvPr>
            <p:ph type="body" idx="1"/>
          </p:nvPr>
        </p:nvSpPr>
        <p:spPr>
          <a:xfrm>
            <a:off x="5736075" y="1392775"/>
            <a:ext cx="3235500" cy="3201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t>The addition of data labels with appropriate contrast means the lines are no longer needed to understand the chart values, so the graphical objects portion of the bar graph now passes contrast ratio standards.</a:t>
            </a:r>
            <a:endParaRPr sz="1600">
              <a:solidFill>
                <a:srgbClr val="274E13"/>
              </a:solidFill>
            </a:endParaRPr>
          </a:p>
        </p:txBody>
      </p:sp>
      <p:sp>
        <p:nvSpPr>
          <p:cNvPr id="332" name="Google Shape;332;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Graphical Objects: Bar Graph Improved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41" name="Google Shape;341;p62" title="A pie chart that does not pass contrast ratio standards"/>
          <p:cNvPicPr preferRelativeResize="0"/>
          <p:nvPr/>
        </p:nvPicPr>
        <p:blipFill>
          <a:blip r:embed="rId3">
            <a:alphaModFix/>
          </a:blip>
          <a:stretch>
            <a:fillRect/>
          </a:stretch>
        </p:blipFill>
        <p:spPr>
          <a:xfrm>
            <a:off x="152400" y="1170125"/>
            <a:ext cx="5431275" cy="3358338"/>
          </a:xfrm>
          <a:prstGeom prst="rect">
            <a:avLst/>
          </a:prstGeom>
          <a:noFill/>
          <a:ln>
            <a:noFill/>
          </a:ln>
        </p:spPr>
      </p:pic>
      <p:sp>
        <p:nvSpPr>
          <p:cNvPr id="340" name="Google Shape;340;p62"/>
          <p:cNvSpPr txBox="1">
            <a:spLocks noGrp="1"/>
          </p:cNvSpPr>
          <p:nvPr>
            <p:ph type="body" idx="1"/>
          </p:nvPr>
        </p:nvSpPr>
        <p:spPr>
          <a:xfrm>
            <a:off x="5583675" y="1392775"/>
            <a:ext cx="33879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Each slice of pie must be discernible from the other slices of pie.</a:t>
            </a:r>
            <a:endParaRPr sz="1600"/>
          </a:p>
          <a:p>
            <a:pPr marL="457200" lvl="0" indent="-330200" algn="l" rtl="0">
              <a:lnSpc>
                <a:spcPct val="150000"/>
              </a:lnSpc>
              <a:spcBef>
                <a:spcPts val="0"/>
              </a:spcBef>
              <a:spcAft>
                <a:spcPts val="0"/>
              </a:spcAft>
              <a:buSzPts val="1600"/>
              <a:buChar char="●"/>
            </a:pPr>
            <a:r>
              <a:rPr lang="en" sz="1600"/>
              <a:t>The pie chart must also have enough contrast with the background.</a:t>
            </a:r>
            <a:endParaRPr sz="1600"/>
          </a:p>
          <a:p>
            <a:pPr marL="0" lvl="0" indent="0" algn="l" rtl="0">
              <a:lnSpc>
                <a:spcPct val="150000"/>
              </a:lnSpc>
              <a:spcBef>
                <a:spcPts val="0"/>
              </a:spcBef>
              <a:spcAft>
                <a:spcPts val="0"/>
              </a:spcAft>
              <a:buNone/>
            </a:pPr>
            <a:endParaRPr sz="1600">
              <a:solidFill>
                <a:srgbClr val="274E13"/>
              </a:solidFill>
            </a:endParaRPr>
          </a:p>
        </p:txBody>
      </p:sp>
      <p:sp>
        <p:nvSpPr>
          <p:cNvPr id="339" name="Google Shape;339;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Graphical Objects: Pie Chart Fail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Graphical Object Essential Exceptions</a:t>
            </a:r>
            <a:endParaRPr/>
          </a:p>
        </p:txBody>
      </p:sp>
      <p:sp>
        <p:nvSpPr>
          <p:cNvPr id="347" name="Google Shape;347;p63"/>
          <p:cNvSpPr txBox="1">
            <a:spLocks noGrp="1"/>
          </p:cNvSpPr>
          <p:nvPr>
            <p:ph type="body" idx="4294967295"/>
          </p:nvPr>
        </p:nvSpPr>
        <p:spPr>
          <a:xfrm>
            <a:off x="311700" y="1979175"/>
            <a:ext cx="7820400" cy="2427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a:solidFill>
                  <a:schemeClr val="accent6"/>
                </a:solidFill>
              </a:rPr>
              <a:t>If you cannot represent the graphic in any other way, it is essential and therefore exempt from contrast ratio rules. </a:t>
            </a:r>
            <a:endParaRPr sz="2000">
              <a:solidFill>
                <a:schemeClr val="accent6"/>
              </a:solidFill>
            </a:endParaRPr>
          </a:p>
          <a:p>
            <a:pPr marL="0" lvl="0" indent="0" algn="l" rtl="0">
              <a:lnSpc>
                <a:spcPct val="150000"/>
              </a:lnSpc>
              <a:spcBef>
                <a:spcPts val="1600"/>
              </a:spcBef>
              <a:spcAft>
                <a:spcPts val="1600"/>
              </a:spcAft>
              <a:buNone/>
            </a:pPr>
            <a:endParaRPr sz="2000">
              <a:solidFill>
                <a:schemeClr val="accent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5" name="Google Shape;355;p64" title="Bangladesh flag"/>
          <p:cNvPicPr preferRelativeResize="0"/>
          <p:nvPr/>
        </p:nvPicPr>
        <p:blipFill>
          <a:blip r:embed="rId3">
            <a:alphaModFix/>
          </a:blip>
          <a:stretch>
            <a:fillRect/>
          </a:stretch>
        </p:blipFill>
        <p:spPr>
          <a:xfrm>
            <a:off x="5133725" y="2703688"/>
            <a:ext cx="3211700" cy="1927023"/>
          </a:xfrm>
          <a:prstGeom prst="rect">
            <a:avLst/>
          </a:prstGeom>
          <a:noFill/>
          <a:ln>
            <a:noFill/>
          </a:ln>
        </p:spPr>
      </p:pic>
      <p:pic>
        <p:nvPicPr>
          <p:cNvPr id="354" name="Google Shape;354;p64" title="McDonalds logo"/>
          <p:cNvPicPr preferRelativeResize="0"/>
          <p:nvPr/>
        </p:nvPicPr>
        <p:blipFill>
          <a:blip r:embed="rId4">
            <a:alphaModFix/>
          </a:blip>
          <a:stretch>
            <a:fillRect/>
          </a:stretch>
        </p:blipFill>
        <p:spPr>
          <a:xfrm>
            <a:off x="460525" y="2641250"/>
            <a:ext cx="3590825" cy="2051900"/>
          </a:xfrm>
          <a:prstGeom prst="rect">
            <a:avLst/>
          </a:prstGeom>
          <a:noFill/>
          <a:ln>
            <a:noFill/>
          </a:ln>
        </p:spPr>
      </p:pic>
      <p:sp>
        <p:nvSpPr>
          <p:cNvPr id="352" name="Google Shape;352;p64"/>
          <p:cNvSpPr txBox="1">
            <a:spLocks noGrp="1"/>
          </p:cNvSpPr>
          <p:nvPr>
            <p:ph type="body" idx="1"/>
          </p:nvPr>
        </p:nvSpPr>
        <p:spPr>
          <a:xfrm>
            <a:off x="311700" y="1204825"/>
            <a:ext cx="7820400" cy="999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t>Logotypes and flags: </a:t>
            </a:r>
            <a:r>
              <a:rPr lang="en" sz="1600"/>
              <a:t>The brand logo of an organization or product is the representation of that organization and therefore exempt. Flags may not be identifiable if the colors are changed to have sufficient contrast.</a:t>
            </a:r>
            <a:endParaRPr sz="1600"/>
          </a:p>
        </p:txBody>
      </p:sp>
      <p:sp>
        <p:nvSpPr>
          <p:cNvPr id="353" name="Google Shape;353;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Graphical Object Exceptions: 1</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3" name="Google Shape;363;p65" title="Walter Cronkite School of Journalism"/>
          <p:cNvPicPr preferRelativeResize="0"/>
          <p:nvPr/>
        </p:nvPicPr>
        <p:blipFill>
          <a:blip r:embed="rId3">
            <a:alphaModFix/>
          </a:blip>
          <a:stretch>
            <a:fillRect/>
          </a:stretch>
        </p:blipFill>
        <p:spPr>
          <a:xfrm>
            <a:off x="4784300" y="2204425"/>
            <a:ext cx="3956352" cy="2627665"/>
          </a:xfrm>
          <a:prstGeom prst="rect">
            <a:avLst/>
          </a:prstGeom>
          <a:noFill/>
          <a:ln>
            <a:noFill/>
          </a:ln>
        </p:spPr>
      </p:pic>
      <p:pic>
        <p:nvPicPr>
          <p:cNvPr id="362" name="Google Shape;362;p65" title="ASU's Hayden Library"/>
          <p:cNvPicPr preferRelativeResize="0"/>
          <p:nvPr/>
        </p:nvPicPr>
        <p:blipFill>
          <a:blip r:embed="rId4">
            <a:alphaModFix/>
          </a:blip>
          <a:stretch>
            <a:fillRect/>
          </a:stretch>
        </p:blipFill>
        <p:spPr>
          <a:xfrm>
            <a:off x="413150" y="2204425"/>
            <a:ext cx="3956358" cy="2634275"/>
          </a:xfrm>
          <a:prstGeom prst="rect">
            <a:avLst/>
          </a:prstGeom>
          <a:noFill/>
          <a:ln>
            <a:noFill/>
          </a:ln>
        </p:spPr>
      </p:pic>
      <p:sp>
        <p:nvSpPr>
          <p:cNvPr id="360" name="Google Shape;360;p65"/>
          <p:cNvSpPr txBox="1">
            <a:spLocks noGrp="1"/>
          </p:cNvSpPr>
          <p:nvPr>
            <p:ph type="body" idx="1"/>
          </p:nvPr>
        </p:nvSpPr>
        <p:spPr>
          <a:xfrm>
            <a:off x="311700" y="1204825"/>
            <a:ext cx="7820400" cy="999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t>Sensory:</a:t>
            </a:r>
            <a:r>
              <a:rPr lang="en" sz="1600"/>
              <a:t> There is no requirement to change pictures of real life scenes such as photos of people or scenery.</a:t>
            </a:r>
            <a:endParaRPr sz="1600"/>
          </a:p>
        </p:txBody>
      </p:sp>
      <p:sp>
        <p:nvSpPr>
          <p:cNvPr id="361" name="Google Shape;361;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Graphical Object Exceptions: 2</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74" name="Google Shape;374;p66" title="Website heatmap"/>
          <p:cNvPicPr preferRelativeResize="0"/>
          <p:nvPr/>
        </p:nvPicPr>
        <p:blipFill>
          <a:blip r:embed="rId3">
            <a:alphaModFix/>
          </a:blip>
          <a:stretch>
            <a:fillRect/>
          </a:stretch>
        </p:blipFill>
        <p:spPr>
          <a:xfrm>
            <a:off x="6297000" y="3298825"/>
            <a:ext cx="2252622" cy="1502499"/>
          </a:xfrm>
          <a:prstGeom prst="rect">
            <a:avLst/>
          </a:prstGeom>
          <a:noFill/>
          <a:ln>
            <a:noFill/>
          </a:ln>
        </p:spPr>
      </p:pic>
      <p:sp>
        <p:nvSpPr>
          <p:cNvPr id="368" name="Google Shape;368;p66"/>
          <p:cNvSpPr txBox="1">
            <a:spLocks noGrp="1"/>
          </p:cNvSpPr>
          <p:nvPr>
            <p:ph type="body" idx="1"/>
          </p:nvPr>
        </p:nvSpPr>
        <p:spPr>
          <a:xfrm>
            <a:off x="6215500" y="2192501"/>
            <a:ext cx="2403600" cy="807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Color gradients that represent a measurement, such as heat maps.</a:t>
            </a:r>
            <a:endParaRPr/>
          </a:p>
        </p:txBody>
      </p:sp>
      <p:pic>
        <p:nvPicPr>
          <p:cNvPr id="373" name="Google Shape;373;p66" title="Medical diagram of an eye"/>
          <p:cNvPicPr preferRelativeResize="0"/>
          <p:nvPr/>
        </p:nvPicPr>
        <p:blipFill>
          <a:blip r:embed="rId4">
            <a:alphaModFix/>
          </a:blip>
          <a:stretch>
            <a:fillRect/>
          </a:stretch>
        </p:blipFill>
        <p:spPr>
          <a:xfrm>
            <a:off x="3535775" y="3298825"/>
            <a:ext cx="1484652" cy="1502501"/>
          </a:xfrm>
          <a:prstGeom prst="rect">
            <a:avLst/>
          </a:prstGeom>
          <a:noFill/>
          <a:ln>
            <a:noFill/>
          </a:ln>
        </p:spPr>
      </p:pic>
      <p:sp>
        <p:nvSpPr>
          <p:cNvPr id="370" name="Google Shape;370;p66"/>
          <p:cNvSpPr txBox="1">
            <a:spLocks noGrp="1"/>
          </p:cNvSpPr>
          <p:nvPr>
            <p:ph type="body" idx="2"/>
          </p:nvPr>
        </p:nvSpPr>
        <p:spPr>
          <a:xfrm>
            <a:off x="3274550" y="2197957"/>
            <a:ext cx="2403600" cy="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Diagrams of medical information that use the colors found in biology.</a:t>
            </a:r>
            <a:endParaRPr/>
          </a:p>
        </p:txBody>
      </p:sp>
      <p:pic>
        <p:nvPicPr>
          <p:cNvPr id="375" name="Google Shape;375;p66" title="Screenshot of the Dunkin Donuts website"/>
          <p:cNvPicPr preferRelativeResize="0"/>
          <p:nvPr/>
        </p:nvPicPr>
        <p:blipFill>
          <a:blip r:embed="rId5">
            <a:alphaModFix/>
          </a:blip>
          <a:stretch>
            <a:fillRect/>
          </a:stretch>
        </p:blipFill>
        <p:spPr>
          <a:xfrm>
            <a:off x="434463" y="3298825"/>
            <a:ext cx="2345423" cy="1236918"/>
          </a:xfrm>
          <a:prstGeom prst="rect">
            <a:avLst/>
          </a:prstGeom>
          <a:noFill/>
          <a:ln>
            <a:noFill/>
          </a:ln>
        </p:spPr>
      </p:pic>
      <p:sp>
        <p:nvSpPr>
          <p:cNvPr id="371" name="Google Shape;371;p66"/>
          <p:cNvSpPr txBox="1">
            <a:spLocks noGrp="1"/>
          </p:cNvSpPr>
          <p:nvPr>
            <p:ph type="body" idx="3"/>
          </p:nvPr>
        </p:nvSpPr>
        <p:spPr>
          <a:xfrm>
            <a:off x="405375" y="2203039"/>
            <a:ext cx="2403600" cy="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Screenshots to demonstrate how a website appeared.</a:t>
            </a:r>
            <a:endParaRPr/>
          </a:p>
        </p:txBody>
      </p:sp>
      <p:sp>
        <p:nvSpPr>
          <p:cNvPr id="372" name="Google Shape;372;p66"/>
          <p:cNvSpPr txBox="1">
            <a:spLocks noGrp="1"/>
          </p:cNvSpPr>
          <p:nvPr>
            <p:ph type="body" idx="3"/>
          </p:nvPr>
        </p:nvSpPr>
        <p:spPr>
          <a:xfrm>
            <a:off x="405375" y="1206725"/>
            <a:ext cx="8213700" cy="807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600" b="1" dirty="0">
                <a:solidFill>
                  <a:schemeClr val="dk1"/>
                </a:solidFill>
              </a:rPr>
              <a:t>Representing other things: </a:t>
            </a:r>
            <a:r>
              <a:rPr lang="en" sz="1600" dirty="0">
                <a:solidFill>
                  <a:schemeClr val="dk1"/>
                </a:solidFill>
              </a:rPr>
              <a:t>If you cannot represent the graphic in any other way, it is essential. Examples include:</a:t>
            </a:r>
            <a:endParaRPr sz="1600" dirty="0">
              <a:solidFill>
                <a:schemeClr val="dk1"/>
              </a:solidFill>
            </a:endParaRPr>
          </a:p>
          <a:p>
            <a:pPr marL="0" lvl="0" indent="0" algn="l" rtl="0">
              <a:spcBef>
                <a:spcPts val="0"/>
              </a:spcBef>
              <a:spcAft>
                <a:spcPts val="0"/>
              </a:spcAft>
              <a:buNone/>
            </a:pPr>
            <a:endParaRPr sz="1600" b="1" dirty="0"/>
          </a:p>
        </p:txBody>
      </p:sp>
      <p:sp>
        <p:nvSpPr>
          <p:cNvPr id="369" name="Google Shape;369;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Graphical Object Exceptions: 3</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7"/>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Color Considerations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8" name="Google Shape;388;p68" title="Dark mode plugin color simulation"/>
          <p:cNvPicPr preferRelativeResize="0"/>
          <p:nvPr/>
        </p:nvPicPr>
        <p:blipFill rotWithShape="1">
          <a:blip r:embed="rId3">
            <a:alphaModFix/>
          </a:blip>
          <a:srcRect l="33423" r="33588" b="42834"/>
          <a:stretch/>
        </p:blipFill>
        <p:spPr>
          <a:xfrm>
            <a:off x="5817223" y="2984700"/>
            <a:ext cx="2251747" cy="1551225"/>
          </a:xfrm>
          <a:prstGeom prst="rect">
            <a:avLst/>
          </a:prstGeom>
          <a:noFill/>
          <a:ln>
            <a:noFill/>
          </a:ln>
        </p:spPr>
      </p:pic>
      <p:pic>
        <p:nvPicPr>
          <p:cNvPr id="387" name="Google Shape;387;p68" title="Input error color blindness simulation "/>
          <p:cNvPicPr preferRelativeResize="0"/>
          <p:nvPr/>
        </p:nvPicPr>
        <p:blipFill rotWithShape="1">
          <a:blip r:embed="rId4">
            <a:alphaModFix/>
          </a:blip>
          <a:srcRect l="73998" r="5"/>
          <a:stretch/>
        </p:blipFill>
        <p:spPr>
          <a:xfrm>
            <a:off x="5817229" y="1336225"/>
            <a:ext cx="2129648" cy="1329975"/>
          </a:xfrm>
          <a:prstGeom prst="rect">
            <a:avLst/>
          </a:prstGeom>
          <a:noFill/>
          <a:ln w="9525" cap="flat" cmpd="sng">
            <a:solidFill>
              <a:srgbClr val="999999"/>
            </a:solidFill>
            <a:prstDash val="solid"/>
            <a:round/>
            <a:headEnd type="none" w="sm" len="sm"/>
            <a:tailEnd type="none" w="sm" len="sm"/>
          </a:ln>
        </p:spPr>
      </p:pic>
      <p:sp>
        <p:nvSpPr>
          <p:cNvPr id="385" name="Google Shape;385;p68"/>
          <p:cNvSpPr txBox="1">
            <a:spLocks noGrp="1"/>
          </p:cNvSpPr>
          <p:nvPr>
            <p:ph type="body" idx="1"/>
          </p:nvPr>
        </p:nvSpPr>
        <p:spPr>
          <a:xfrm>
            <a:off x="311700" y="1204825"/>
            <a:ext cx="4642200" cy="3831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t>Don’t use color alone to communicate and don’t reference colors.</a:t>
            </a:r>
            <a:endParaRPr sz="1800"/>
          </a:p>
          <a:p>
            <a:pPr marL="457200" lvl="0" indent="-342900" algn="l" rtl="0">
              <a:lnSpc>
                <a:spcPct val="150000"/>
              </a:lnSpc>
              <a:spcBef>
                <a:spcPts val="0"/>
              </a:spcBef>
              <a:spcAft>
                <a:spcPts val="0"/>
              </a:spcAft>
              <a:buSzPts val="1800"/>
              <a:buChar char="●"/>
            </a:pPr>
            <a:r>
              <a:rPr lang="en" sz="1800"/>
              <a:t>Not everyone can see the colors.</a:t>
            </a:r>
            <a:endParaRPr sz="1800"/>
          </a:p>
          <a:p>
            <a:pPr marL="457200" lvl="0" indent="-342900" algn="l" rtl="0">
              <a:lnSpc>
                <a:spcPct val="150000"/>
              </a:lnSpc>
              <a:spcBef>
                <a:spcPts val="0"/>
              </a:spcBef>
              <a:spcAft>
                <a:spcPts val="0"/>
              </a:spcAft>
              <a:buSzPts val="1800"/>
              <a:buChar char="●"/>
            </a:pPr>
            <a:r>
              <a:rPr lang="en" sz="1800"/>
              <a:t>People with color blindness perceive color differently than the general population.</a:t>
            </a:r>
            <a:endParaRPr sz="1800"/>
          </a:p>
          <a:p>
            <a:pPr marL="457200" lvl="0" indent="-342900" algn="l" rtl="0">
              <a:lnSpc>
                <a:spcPct val="150000"/>
              </a:lnSpc>
              <a:spcBef>
                <a:spcPts val="0"/>
              </a:spcBef>
              <a:spcAft>
                <a:spcPts val="0"/>
              </a:spcAft>
              <a:buSzPts val="1800"/>
              <a:buChar char="●"/>
            </a:pPr>
            <a:r>
              <a:rPr lang="en" sz="1800"/>
              <a:t>People modify the colors on their screens (dark mode and night mode).</a:t>
            </a:r>
            <a:endParaRPr sz="1800"/>
          </a:p>
        </p:txBody>
      </p:sp>
      <p:sp>
        <p:nvSpPr>
          <p:cNvPr id="386" name="Google Shape;386;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 and communication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8" name="Google Shape;128;p33" title="Websites should be perceivable by users with low vision."/>
          <p:cNvPicPr preferRelativeResize="0"/>
          <p:nvPr/>
        </p:nvPicPr>
        <p:blipFill>
          <a:blip r:embed="rId3">
            <a:alphaModFix/>
          </a:blip>
          <a:stretch>
            <a:fillRect/>
          </a:stretch>
        </p:blipFill>
        <p:spPr>
          <a:xfrm>
            <a:off x="484225" y="1654625"/>
            <a:ext cx="3050174" cy="2646024"/>
          </a:xfrm>
          <a:prstGeom prst="rect">
            <a:avLst/>
          </a:prstGeom>
          <a:noFill/>
          <a:ln>
            <a:noFill/>
          </a:ln>
        </p:spPr>
      </p:pic>
      <p:sp>
        <p:nvSpPr>
          <p:cNvPr id="127" name="Google Shape;127;p33"/>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dirty="0"/>
              <a:t>Content must be </a:t>
            </a:r>
            <a:r>
              <a:rPr lang="en" b="1" dirty="0"/>
              <a:t>perceivable</a:t>
            </a:r>
            <a:r>
              <a:rPr lang="en" dirty="0"/>
              <a:t>.</a:t>
            </a:r>
            <a:endParaRPr dirty="0"/>
          </a:p>
          <a:p>
            <a:pPr marL="0" lvl="0" indent="0" algn="l" rtl="0">
              <a:lnSpc>
                <a:spcPct val="150000"/>
              </a:lnSpc>
              <a:spcBef>
                <a:spcPts val="0"/>
              </a:spcBef>
              <a:spcAft>
                <a:spcPts val="0"/>
              </a:spcAft>
              <a:buNone/>
            </a:pPr>
            <a:r>
              <a:rPr lang="en" dirty="0"/>
              <a:t>Accessible content allows for multiple perceptive methods, such as visual, auditory, and tactile.</a:t>
            </a:r>
            <a:endParaRPr dirty="0"/>
          </a:p>
          <a:p>
            <a:pPr marL="0" lvl="0" indent="0" algn="l" rtl="0">
              <a:lnSpc>
                <a:spcPct val="150000"/>
              </a:lnSpc>
              <a:spcBef>
                <a:spcPts val="0"/>
              </a:spcBef>
              <a:spcAft>
                <a:spcPts val="0"/>
              </a:spcAft>
              <a:buNone/>
            </a:pPr>
            <a:endParaRPr dirty="0"/>
          </a:p>
        </p:txBody>
      </p:sp>
      <p:sp>
        <p:nvSpPr>
          <p:cNvPr id="126" name="Google Shape;126;p33"/>
          <p:cNvSpPr txBox="1">
            <a:spLocks noGrp="1"/>
          </p:cNvSpPr>
          <p:nvPr>
            <p:ph type="title"/>
          </p:nvPr>
        </p:nvSpPr>
        <p:spPr>
          <a:xfrm>
            <a:off x="311700" y="445025"/>
            <a:ext cx="383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Perceivable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92"/>
        <p:cNvGrpSpPr/>
        <p:nvPr/>
      </p:nvGrpSpPr>
      <p:grpSpPr>
        <a:xfrm>
          <a:off x="0" y="0"/>
          <a:ext cx="0" cy="0"/>
          <a:chOff x="0" y="0"/>
          <a:chExt cx="0" cy="0"/>
        </a:xfrm>
      </p:grpSpPr>
      <p:sp>
        <p:nvSpPr>
          <p:cNvPr id="393" name="Google Shape;393;p69"/>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Typography &amp; Spacing</a:t>
            </a:r>
            <a:endParaRPr>
              <a:solidFill>
                <a:schemeClr val="accent1"/>
              </a:solidFill>
            </a:endParaRPr>
          </a:p>
        </p:txBody>
      </p:sp>
      <p:sp>
        <p:nvSpPr>
          <p:cNvPr id="394" name="Google Shape;394;p69"/>
          <p:cNvSpPr txBox="1">
            <a:spLocks noGrp="1"/>
          </p:cNvSpPr>
          <p:nvPr>
            <p:ph type="subTitle" idx="1"/>
          </p:nvPr>
        </p:nvSpPr>
        <p:spPr>
          <a:xfrm>
            <a:off x="436825" y="1005325"/>
            <a:ext cx="7508700" cy="3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01" name="Google Shape;401;p70" title="Screen readers may spell out all caps words"/>
          <p:cNvPicPr preferRelativeResize="0"/>
          <p:nvPr/>
        </p:nvPicPr>
        <p:blipFill>
          <a:blip r:embed="rId3">
            <a:alphaModFix/>
          </a:blip>
          <a:stretch>
            <a:fillRect/>
          </a:stretch>
        </p:blipFill>
        <p:spPr>
          <a:xfrm>
            <a:off x="5295900" y="1366988"/>
            <a:ext cx="3059525" cy="2409524"/>
          </a:xfrm>
          <a:prstGeom prst="rect">
            <a:avLst/>
          </a:prstGeom>
          <a:noFill/>
          <a:ln>
            <a:noFill/>
          </a:ln>
        </p:spPr>
      </p:pic>
      <p:sp>
        <p:nvSpPr>
          <p:cNvPr id="399" name="Google Shape;399;p70"/>
          <p:cNvSpPr txBox="1">
            <a:spLocks noGrp="1"/>
          </p:cNvSpPr>
          <p:nvPr>
            <p:ph type="body" idx="1"/>
          </p:nvPr>
        </p:nvSpPr>
        <p:spPr>
          <a:xfrm>
            <a:off x="311700" y="1204825"/>
            <a:ext cx="4037100" cy="3696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t>Avoid using all caps.</a:t>
            </a:r>
            <a:r>
              <a:rPr lang="en" sz="1600"/>
              <a:t> </a:t>
            </a:r>
            <a:endParaRPr sz="1600"/>
          </a:p>
          <a:p>
            <a:pPr marL="457200" lvl="0" indent="-330200" algn="l" rtl="0">
              <a:lnSpc>
                <a:spcPct val="150000"/>
              </a:lnSpc>
              <a:spcBef>
                <a:spcPts val="1000"/>
              </a:spcBef>
              <a:spcAft>
                <a:spcPts val="0"/>
              </a:spcAft>
              <a:buSzPts val="1600"/>
              <a:buChar char="●"/>
            </a:pPr>
            <a:r>
              <a:rPr lang="en" sz="1600"/>
              <a:t>All caps reduces word readability. </a:t>
            </a:r>
            <a:endParaRPr sz="1600"/>
          </a:p>
          <a:p>
            <a:pPr marL="457200" lvl="0" indent="-330200" algn="l" rtl="0">
              <a:lnSpc>
                <a:spcPct val="150000"/>
              </a:lnSpc>
              <a:spcBef>
                <a:spcPts val="1000"/>
              </a:spcBef>
              <a:spcAft>
                <a:spcPts val="0"/>
              </a:spcAft>
              <a:buSzPts val="1600"/>
              <a:buChar char="●"/>
            </a:pPr>
            <a:r>
              <a:rPr lang="en" sz="1600"/>
              <a:t>If you must use all caps, then use the CSS </a:t>
            </a:r>
            <a:r>
              <a:rPr lang="en" sz="1600">
                <a:latin typeface="Courier New"/>
                <a:ea typeface="Courier New"/>
                <a:cs typeface="Courier New"/>
                <a:sym typeface="Courier New"/>
              </a:rPr>
              <a:t>text-transform</a:t>
            </a:r>
            <a:r>
              <a:rPr lang="en" sz="1600"/>
              <a:t> property. </a:t>
            </a:r>
            <a:endParaRPr sz="1600"/>
          </a:p>
          <a:p>
            <a:pPr marL="457200" lvl="0" indent="-330200" algn="l" rtl="0">
              <a:lnSpc>
                <a:spcPct val="150000"/>
              </a:lnSpc>
              <a:spcBef>
                <a:spcPts val="1000"/>
              </a:spcBef>
              <a:spcAft>
                <a:spcPts val="1000"/>
              </a:spcAft>
              <a:buSzPts val="1600"/>
              <a:buChar char="●"/>
            </a:pPr>
            <a:r>
              <a:rPr lang="en" sz="1600"/>
              <a:t>Do not spell out words in all capitalized letters because screen readers will often read out the letters.</a:t>
            </a:r>
            <a:endParaRPr sz="1600"/>
          </a:p>
        </p:txBody>
      </p:sp>
      <p:sp>
        <p:nvSpPr>
          <p:cNvPr id="400" name="Google Shape;400;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Capitalization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8" name="Google Shape;408;p71" title="Justified text versus right-aligned text"/>
          <p:cNvPicPr preferRelativeResize="0"/>
          <p:nvPr/>
        </p:nvPicPr>
        <p:blipFill>
          <a:blip r:embed="rId3">
            <a:alphaModFix/>
          </a:blip>
          <a:stretch>
            <a:fillRect/>
          </a:stretch>
        </p:blipFill>
        <p:spPr>
          <a:xfrm>
            <a:off x="592425" y="2293600"/>
            <a:ext cx="7820403" cy="2433768"/>
          </a:xfrm>
          <a:prstGeom prst="rect">
            <a:avLst/>
          </a:prstGeom>
          <a:noFill/>
          <a:ln>
            <a:noFill/>
          </a:ln>
        </p:spPr>
      </p:pic>
      <p:sp>
        <p:nvSpPr>
          <p:cNvPr id="406" name="Google Shape;406;p71"/>
          <p:cNvSpPr txBox="1">
            <a:spLocks noGrp="1"/>
          </p:cNvSpPr>
          <p:nvPr>
            <p:ph type="body" idx="1"/>
          </p:nvPr>
        </p:nvSpPr>
        <p:spPr>
          <a:xfrm>
            <a:off x="311700" y="1204825"/>
            <a:ext cx="7820400" cy="826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t>Don’t justify text.</a:t>
            </a:r>
            <a:r>
              <a:rPr lang="en" sz="1600"/>
              <a:t> The spaces between words create "rivers of white" running down the page, which can make the text difficult for some people to read.</a:t>
            </a:r>
            <a:endParaRPr sz="1600"/>
          </a:p>
        </p:txBody>
      </p:sp>
      <p:sp>
        <p:nvSpPr>
          <p:cNvPr id="407" name="Google Shape;407;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 alignment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5" name="Google Shape;415;p72" title="Line height relative to font height"/>
          <p:cNvPicPr preferRelativeResize="0"/>
          <p:nvPr/>
        </p:nvPicPr>
        <p:blipFill>
          <a:blip r:embed="rId3">
            <a:alphaModFix/>
          </a:blip>
          <a:stretch>
            <a:fillRect/>
          </a:stretch>
        </p:blipFill>
        <p:spPr>
          <a:xfrm>
            <a:off x="4654112" y="1204825"/>
            <a:ext cx="4311274" cy="1673800"/>
          </a:xfrm>
          <a:prstGeom prst="rect">
            <a:avLst/>
          </a:prstGeom>
          <a:noFill/>
          <a:ln w="9525" cap="flat" cmpd="sng">
            <a:solidFill>
              <a:srgbClr val="D9D9D9"/>
            </a:solidFill>
            <a:prstDash val="solid"/>
            <a:round/>
            <a:headEnd type="none" w="sm" len="sm"/>
            <a:tailEnd type="none" w="sm" len="sm"/>
          </a:ln>
        </p:spPr>
      </p:pic>
      <p:sp>
        <p:nvSpPr>
          <p:cNvPr id="413" name="Google Shape;413;p72"/>
          <p:cNvSpPr txBox="1">
            <a:spLocks noGrp="1"/>
          </p:cNvSpPr>
          <p:nvPr>
            <p:ph type="body" idx="1"/>
          </p:nvPr>
        </p:nvSpPr>
        <p:spPr>
          <a:xfrm>
            <a:off x="311700" y="1204825"/>
            <a:ext cx="3849600" cy="34752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1600"/>
              <a:t>Use a line spacing between 1.5 and 2 within paragraphs. </a:t>
            </a:r>
            <a:endParaRPr sz="1600"/>
          </a:p>
          <a:p>
            <a:pPr marL="457200" lvl="0" indent="-355600" algn="l" rtl="0">
              <a:lnSpc>
                <a:spcPct val="115000"/>
              </a:lnSpc>
              <a:spcBef>
                <a:spcPts val="1000"/>
              </a:spcBef>
              <a:spcAft>
                <a:spcPts val="0"/>
              </a:spcAft>
              <a:buSzPts val="2000"/>
              <a:buChar char="●"/>
            </a:pPr>
            <a:r>
              <a:rPr lang="en" sz="1600"/>
              <a:t>Line spacing between 1.5 and 2 improves readability which is especially important for people with dyslexia and ADHD.</a:t>
            </a:r>
            <a:endParaRPr sz="1600"/>
          </a:p>
          <a:p>
            <a:pPr marL="457200" lvl="0" indent="-355600" algn="l" rtl="0">
              <a:lnSpc>
                <a:spcPct val="115000"/>
              </a:lnSpc>
              <a:spcBef>
                <a:spcPts val="1000"/>
              </a:spcBef>
              <a:spcAft>
                <a:spcPts val="0"/>
              </a:spcAft>
              <a:buSzPts val="2000"/>
              <a:buChar char="●"/>
            </a:pPr>
            <a:r>
              <a:rPr lang="en" sz="1600"/>
              <a:t>The ideal percentage varies depending on font and font size.</a:t>
            </a:r>
            <a:endParaRPr sz="1600"/>
          </a:p>
          <a:p>
            <a:pPr marL="457200" lvl="0" indent="-330200" algn="l" rtl="0">
              <a:lnSpc>
                <a:spcPct val="115000"/>
              </a:lnSpc>
              <a:spcBef>
                <a:spcPts val="1000"/>
              </a:spcBef>
              <a:spcAft>
                <a:spcPts val="1000"/>
              </a:spcAft>
              <a:buSzPts val="1600"/>
              <a:buChar char="●"/>
            </a:pPr>
            <a:r>
              <a:rPr lang="en" sz="1600"/>
              <a:t>Use CSS </a:t>
            </a:r>
            <a:r>
              <a:rPr lang="en" sz="1600">
                <a:latin typeface="Courier New"/>
                <a:ea typeface="Courier New"/>
                <a:cs typeface="Courier New"/>
                <a:sym typeface="Courier New"/>
              </a:rPr>
              <a:t>line-height</a:t>
            </a:r>
            <a:r>
              <a:rPr lang="en" sz="1600"/>
              <a:t> property</a:t>
            </a:r>
            <a:endParaRPr sz="1600"/>
          </a:p>
        </p:txBody>
      </p:sp>
      <p:sp>
        <p:nvSpPr>
          <p:cNvPr id="414" name="Google Shape;414;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spacing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2" name="Google Shape;422;p73" title="Space between paragraphs"/>
          <p:cNvPicPr preferRelativeResize="0"/>
          <p:nvPr/>
        </p:nvPicPr>
        <p:blipFill>
          <a:blip r:embed="rId3">
            <a:alphaModFix/>
          </a:blip>
          <a:stretch>
            <a:fillRect/>
          </a:stretch>
        </p:blipFill>
        <p:spPr>
          <a:xfrm>
            <a:off x="4329175" y="1260238"/>
            <a:ext cx="4559445" cy="3194076"/>
          </a:xfrm>
          <a:prstGeom prst="rect">
            <a:avLst/>
          </a:prstGeom>
          <a:noFill/>
          <a:ln>
            <a:noFill/>
          </a:ln>
        </p:spPr>
      </p:pic>
      <p:sp>
        <p:nvSpPr>
          <p:cNvPr id="420" name="Google Shape;420;p73"/>
          <p:cNvSpPr txBox="1">
            <a:spLocks noGrp="1"/>
          </p:cNvSpPr>
          <p:nvPr>
            <p:ph type="body" idx="1"/>
          </p:nvPr>
        </p:nvSpPr>
        <p:spPr>
          <a:xfrm>
            <a:off x="311700" y="1204825"/>
            <a:ext cx="3761100" cy="36339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Spacing following paragraphs to at least 2 times the font size.</a:t>
            </a:r>
            <a:endParaRPr sz="1600"/>
          </a:p>
          <a:p>
            <a:pPr marL="457200" lvl="0" indent="-330200" algn="l" rtl="0">
              <a:lnSpc>
                <a:spcPct val="150000"/>
              </a:lnSpc>
              <a:spcBef>
                <a:spcPts val="1000"/>
              </a:spcBef>
              <a:spcAft>
                <a:spcPts val="1000"/>
              </a:spcAft>
              <a:buSzPts val="1600"/>
              <a:buChar char="●"/>
            </a:pPr>
            <a:r>
              <a:rPr lang="en" sz="1600"/>
              <a:t>Use CSS </a:t>
            </a:r>
            <a:r>
              <a:rPr lang="en" sz="1600">
                <a:latin typeface="Courier New"/>
                <a:ea typeface="Courier New"/>
                <a:cs typeface="Courier New"/>
                <a:sym typeface="Courier New"/>
              </a:rPr>
              <a:t>margin-bottom</a:t>
            </a:r>
            <a:r>
              <a:rPr lang="en" sz="1600"/>
              <a:t> property.</a:t>
            </a:r>
            <a:endParaRPr sz="1600"/>
          </a:p>
        </p:txBody>
      </p:sp>
      <p:sp>
        <p:nvSpPr>
          <p:cNvPr id="421" name="Google Shape;421;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Paragraph spacing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9" name="Google Shape;429;p74" title="Don't make paragraphs too long or too short"/>
          <p:cNvPicPr preferRelativeResize="0"/>
          <p:nvPr/>
        </p:nvPicPr>
        <p:blipFill>
          <a:blip r:embed="rId3">
            <a:alphaModFix/>
          </a:blip>
          <a:stretch>
            <a:fillRect/>
          </a:stretch>
        </p:blipFill>
        <p:spPr>
          <a:xfrm>
            <a:off x="4260600" y="1052425"/>
            <a:ext cx="4578604" cy="3798225"/>
          </a:xfrm>
          <a:prstGeom prst="rect">
            <a:avLst/>
          </a:prstGeom>
          <a:noFill/>
          <a:ln>
            <a:noFill/>
          </a:ln>
        </p:spPr>
      </p:pic>
      <p:sp>
        <p:nvSpPr>
          <p:cNvPr id="427" name="Google Shape;427;p74"/>
          <p:cNvSpPr txBox="1">
            <a:spLocks noGrp="1"/>
          </p:cNvSpPr>
          <p:nvPr>
            <p:ph type="body" idx="1"/>
          </p:nvPr>
        </p:nvSpPr>
        <p:spPr>
          <a:xfrm>
            <a:off x="311700" y="1204825"/>
            <a:ext cx="39489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23282E"/>
              </a:buClr>
              <a:buSzPts val="1600"/>
              <a:buChar char="●"/>
            </a:pPr>
            <a:r>
              <a:rPr lang="en" sz="1600">
                <a:solidFill>
                  <a:srgbClr val="23282E"/>
                </a:solidFill>
                <a:highlight>
                  <a:srgbClr val="FFFFFF"/>
                </a:highlight>
              </a:rPr>
              <a:t>WCAG says use a max paragraph length of 80 characters.</a:t>
            </a:r>
            <a:endParaRPr sz="1600">
              <a:solidFill>
                <a:srgbClr val="23282E"/>
              </a:solidFill>
              <a:highlight>
                <a:srgbClr val="FFFFFF"/>
              </a:highlight>
            </a:endParaRPr>
          </a:p>
          <a:p>
            <a:pPr marL="457200" lvl="0" indent="-330200" algn="l" rtl="0">
              <a:lnSpc>
                <a:spcPct val="150000"/>
              </a:lnSpc>
              <a:spcBef>
                <a:spcPts val="1000"/>
              </a:spcBef>
              <a:spcAft>
                <a:spcPts val="0"/>
              </a:spcAft>
              <a:buClr>
                <a:srgbClr val="23282E"/>
              </a:buClr>
              <a:buSzPts val="1600"/>
              <a:buChar char="●"/>
            </a:pPr>
            <a:r>
              <a:rPr lang="en" sz="1600">
                <a:solidFill>
                  <a:srgbClr val="23282E"/>
                </a:solidFill>
                <a:highlight>
                  <a:srgbClr val="FFFFFF"/>
                </a:highlight>
              </a:rPr>
              <a:t>Paragraphs that are both too long and too short are difficult to read.</a:t>
            </a:r>
            <a:endParaRPr sz="1600">
              <a:solidFill>
                <a:srgbClr val="23282E"/>
              </a:solidFill>
              <a:highlight>
                <a:srgbClr val="FFFFFF"/>
              </a:highlight>
            </a:endParaRPr>
          </a:p>
          <a:p>
            <a:pPr marL="457200" lvl="0" indent="-330200" algn="l" rtl="0">
              <a:lnSpc>
                <a:spcPct val="150000"/>
              </a:lnSpc>
              <a:spcBef>
                <a:spcPts val="1000"/>
              </a:spcBef>
              <a:spcAft>
                <a:spcPts val="1000"/>
              </a:spcAft>
              <a:buClr>
                <a:srgbClr val="23282E"/>
              </a:buClr>
              <a:buSzPts val="1600"/>
              <a:buChar char="●"/>
            </a:pPr>
            <a:r>
              <a:rPr lang="en" sz="1600">
                <a:solidFill>
                  <a:srgbClr val="23282E"/>
                </a:solidFill>
                <a:highlight>
                  <a:srgbClr val="FFFFFF"/>
                </a:highlight>
              </a:rPr>
              <a:t>You can set the CSS </a:t>
            </a:r>
            <a:r>
              <a:rPr lang="en" sz="1600">
                <a:solidFill>
                  <a:srgbClr val="23282E"/>
                </a:solidFill>
                <a:highlight>
                  <a:srgbClr val="FFFFFF"/>
                </a:highlight>
                <a:latin typeface="Courier New"/>
                <a:ea typeface="Courier New"/>
                <a:cs typeface="Courier New"/>
                <a:sym typeface="Courier New"/>
              </a:rPr>
              <a:t>max-width</a:t>
            </a:r>
            <a:r>
              <a:rPr lang="en" sz="1600">
                <a:solidFill>
                  <a:srgbClr val="23282E"/>
                </a:solidFill>
                <a:highlight>
                  <a:srgbClr val="FFFFFF"/>
                </a:highlight>
              </a:rPr>
              <a:t> to 70ems for a comfortable reading length. </a:t>
            </a:r>
            <a:endParaRPr sz="1600">
              <a:solidFill>
                <a:srgbClr val="23282E"/>
              </a:solidFill>
              <a:highlight>
                <a:srgbClr val="FFFFFF"/>
              </a:highlight>
            </a:endParaRPr>
          </a:p>
        </p:txBody>
      </p:sp>
      <p:sp>
        <p:nvSpPr>
          <p:cNvPr id="428" name="Google Shape;428;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Paragraph width</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6" name="Google Shape;436;p75" title="Image with clipped and overlapping text due to improper resize text implementation"/>
          <p:cNvPicPr preferRelativeResize="0"/>
          <p:nvPr/>
        </p:nvPicPr>
        <p:blipFill>
          <a:blip r:embed="rId3">
            <a:alphaModFix/>
          </a:blip>
          <a:stretch>
            <a:fillRect/>
          </a:stretch>
        </p:blipFill>
        <p:spPr>
          <a:xfrm>
            <a:off x="4953600" y="1204825"/>
            <a:ext cx="3802500" cy="1992510"/>
          </a:xfrm>
          <a:prstGeom prst="rect">
            <a:avLst/>
          </a:prstGeom>
          <a:noFill/>
          <a:ln>
            <a:noFill/>
          </a:ln>
        </p:spPr>
      </p:pic>
      <p:sp>
        <p:nvSpPr>
          <p:cNvPr id="434" name="Google Shape;434;p75"/>
          <p:cNvSpPr txBox="1">
            <a:spLocks noGrp="1"/>
          </p:cNvSpPr>
          <p:nvPr>
            <p:ph type="body" idx="1"/>
          </p:nvPr>
        </p:nvSpPr>
        <p:spPr>
          <a:xfrm>
            <a:off x="311700" y="1204825"/>
            <a:ext cx="4120800" cy="3201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800"/>
              <a:t>Text can be resized without assistive technology up to </a:t>
            </a:r>
            <a:r>
              <a:rPr lang="en" sz="1800" b="1"/>
              <a:t>200 percent</a:t>
            </a:r>
            <a:r>
              <a:rPr lang="en" sz="1800"/>
              <a:t> without loss of content or functionality.</a:t>
            </a:r>
            <a:endParaRPr sz="1800"/>
          </a:p>
          <a:p>
            <a:pPr marL="457200" lvl="0" indent="-342900" algn="l" rtl="0">
              <a:lnSpc>
                <a:spcPct val="150000"/>
              </a:lnSpc>
              <a:spcBef>
                <a:spcPts val="0"/>
              </a:spcBef>
              <a:spcAft>
                <a:spcPts val="0"/>
              </a:spcAft>
              <a:buSzPts val="1800"/>
              <a:buChar char="●"/>
            </a:pPr>
            <a:r>
              <a:rPr lang="en" sz="1800"/>
              <a:t>Avoid horizontal scrolling on resize.</a:t>
            </a:r>
            <a:endParaRPr sz="1800"/>
          </a:p>
          <a:p>
            <a:pPr marL="457200" lvl="0" indent="-342900" algn="l" rtl="0">
              <a:lnSpc>
                <a:spcPct val="150000"/>
              </a:lnSpc>
              <a:spcBef>
                <a:spcPts val="0"/>
              </a:spcBef>
              <a:spcAft>
                <a:spcPts val="0"/>
              </a:spcAft>
              <a:buSzPts val="1800"/>
              <a:buChar char="●"/>
            </a:pPr>
            <a:r>
              <a:rPr lang="en" sz="1800"/>
              <a:t>Avoid clipped, truncated, obscured, and overlapping text.</a:t>
            </a: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p:txBody>
      </p:sp>
      <p:sp>
        <p:nvSpPr>
          <p:cNvPr id="435" name="Google Shape;435;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Resize text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3" name="Google Shape;443;p76" title="Make sure touch targets meet 44px by 44px minimum size standards"/>
          <p:cNvPicPr preferRelativeResize="0"/>
          <p:nvPr/>
        </p:nvPicPr>
        <p:blipFill>
          <a:blip r:embed="rId3">
            <a:alphaModFix/>
          </a:blip>
          <a:stretch>
            <a:fillRect/>
          </a:stretch>
        </p:blipFill>
        <p:spPr>
          <a:xfrm>
            <a:off x="5277875" y="1318000"/>
            <a:ext cx="3201600" cy="3201600"/>
          </a:xfrm>
          <a:prstGeom prst="rect">
            <a:avLst/>
          </a:prstGeom>
          <a:noFill/>
          <a:ln>
            <a:noFill/>
          </a:ln>
        </p:spPr>
      </p:pic>
      <p:sp>
        <p:nvSpPr>
          <p:cNvPr id="441" name="Google Shape;441;p76"/>
          <p:cNvSpPr txBox="1">
            <a:spLocks noGrp="1"/>
          </p:cNvSpPr>
          <p:nvPr>
            <p:ph type="body" idx="1"/>
          </p:nvPr>
        </p:nvSpPr>
        <p:spPr>
          <a:xfrm>
            <a:off x="311700" y="1204825"/>
            <a:ext cx="45711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23282E"/>
              </a:buClr>
              <a:buSzPts val="1600"/>
              <a:buChar char="●"/>
            </a:pPr>
            <a:r>
              <a:rPr lang="en" sz="1600">
                <a:solidFill>
                  <a:srgbClr val="23282E"/>
                </a:solidFill>
                <a:highlight>
                  <a:srgbClr val="FFFFFF"/>
                </a:highlight>
              </a:rPr>
              <a:t>Larger touch targets help people with large fingers and those with unsteady hands.</a:t>
            </a:r>
            <a:endParaRPr sz="1600">
              <a:solidFill>
                <a:srgbClr val="23282E"/>
              </a:solidFill>
              <a:highlight>
                <a:srgbClr val="FFFFFF"/>
              </a:highlight>
            </a:endParaRPr>
          </a:p>
          <a:p>
            <a:pPr marL="457200" lvl="0" indent="-330200" algn="l" rtl="0">
              <a:lnSpc>
                <a:spcPct val="150000"/>
              </a:lnSpc>
              <a:spcBef>
                <a:spcPts val="1000"/>
              </a:spcBef>
              <a:spcAft>
                <a:spcPts val="0"/>
              </a:spcAft>
              <a:buClr>
                <a:srgbClr val="23282E"/>
              </a:buClr>
              <a:buSzPts val="1600"/>
              <a:buChar char="●"/>
            </a:pPr>
            <a:r>
              <a:rPr lang="en" sz="1600">
                <a:solidFill>
                  <a:srgbClr val="23282E"/>
                </a:solidFill>
                <a:highlight>
                  <a:srgbClr val="FFFFFF"/>
                </a:highlight>
              </a:rPr>
              <a:t>Give touch targets a minimum of 44px by 44px.</a:t>
            </a:r>
            <a:endParaRPr sz="1600">
              <a:solidFill>
                <a:srgbClr val="23282E"/>
              </a:solidFill>
              <a:highlight>
                <a:srgbClr val="FFFFFF"/>
              </a:highlight>
            </a:endParaRPr>
          </a:p>
          <a:p>
            <a:pPr marL="457200" lvl="0" indent="-330200" algn="l" rtl="0">
              <a:lnSpc>
                <a:spcPct val="150000"/>
              </a:lnSpc>
              <a:spcBef>
                <a:spcPts val="1000"/>
              </a:spcBef>
              <a:spcAft>
                <a:spcPts val="1000"/>
              </a:spcAft>
              <a:buClr>
                <a:srgbClr val="23282E"/>
              </a:buClr>
              <a:buSzPts val="1600"/>
              <a:buChar char="●"/>
            </a:pPr>
            <a:r>
              <a:rPr lang="en" sz="1600">
                <a:solidFill>
                  <a:srgbClr val="23282E"/>
                </a:solidFill>
                <a:highlight>
                  <a:srgbClr val="FFFFFF"/>
                </a:highlight>
              </a:rPr>
              <a:t>The 44px rule does not apply for links within a body of text, but make sure there is still enough space so that users do not accidentally click the wrong thing.</a:t>
            </a:r>
            <a:endParaRPr sz="1600">
              <a:solidFill>
                <a:srgbClr val="23282E"/>
              </a:solidFill>
              <a:highlight>
                <a:srgbClr val="FFFFFF"/>
              </a:highlight>
            </a:endParaRPr>
          </a:p>
        </p:txBody>
      </p:sp>
      <p:sp>
        <p:nvSpPr>
          <p:cNvPr id="442" name="Google Shape;442;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Touch targets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47"/>
        <p:cNvGrpSpPr/>
        <p:nvPr/>
      </p:nvGrpSpPr>
      <p:grpSpPr>
        <a:xfrm>
          <a:off x="0" y="0"/>
          <a:ext cx="0" cy="0"/>
          <a:chOff x="0" y="0"/>
          <a:chExt cx="0" cy="0"/>
        </a:xfrm>
      </p:grpSpPr>
      <p:sp>
        <p:nvSpPr>
          <p:cNvPr id="448" name="Google Shape;448;p77"/>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Writing &amp; Graphics</a:t>
            </a:r>
            <a:endParaRPr>
              <a:solidFill>
                <a:schemeClr val="accen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8"/>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5" name="Google Shape;135;p34" title="Websites should be operable using a keyboard."/>
          <p:cNvPicPr preferRelativeResize="0"/>
          <p:nvPr/>
        </p:nvPicPr>
        <p:blipFill>
          <a:blip r:embed="rId3">
            <a:alphaModFix/>
          </a:blip>
          <a:stretch>
            <a:fillRect/>
          </a:stretch>
        </p:blipFill>
        <p:spPr>
          <a:xfrm>
            <a:off x="683313" y="1762700"/>
            <a:ext cx="2927824" cy="2400799"/>
          </a:xfrm>
          <a:prstGeom prst="rect">
            <a:avLst/>
          </a:prstGeom>
          <a:noFill/>
          <a:ln>
            <a:noFill/>
          </a:ln>
        </p:spPr>
      </p:pic>
      <p:sp>
        <p:nvSpPr>
          <p:cNvPr id="134" name="Google Shape;134;p34"/>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a:t>Interface elements in the content must be </a:t>
            </a:r>
            <a:r>
              <a:rPr lang="en" b="1"/>
              <a:t>operable</a:t>
            </a:r>
            <a:r>
              <a:rPr lang="en"/>
              <a:t>. Users can interact with elements using multiple methods, including clicking and tapping, keyboard and voice commands.</a:t>
            </a:r>
            <a:endParaRPr/>
          </a:p>
        </p:txBody>
      </p:sp>
      <p:sp>
        <p:nvSpPr>
          <p:cNvPr id="133" name="Google Shape;133;p34"/>
          <p:cNvSpPr txBox="1">
            <a:spLocks noGrp="1"/>
          </p:cNvSpPr>
          <p:nvPr>
            <p:ph type="title"/>
          </p:nvPr>
        </p:nvSpPr>
        <p:spPr>
          <a:xfrm>
            <a:off x="311700" y="445025"/>
            <a:ext cx="383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Operable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61" name="Google Shape;461;p79" title="Screenshot of the Hemingway App that shows readability"/>
          <p:cNvPicPr preferRelativeResize="0"/>
          <p:nvPr/>
        </p:nvPicPr>
        <p:blipFill>
          <a:blip r:embed="rId3">
            <a:alphaModFix/>
          </a:blip>
          <a:stretch>
            <a:fillRect/>
          </a:stretch>
        </p:blipFill>
        <p:spPr>
          <a:xfrm>
            <a:off x="6831700" y="0"/>
            <a:ext cx="2312299" cy="5143500"/>
          </a:xfrm>
          <a:prstGeom prst="rect">
            <a:avLst/>
          </a:prstGeom>
          <a:noFill/>
          <a:ln>
            <a:noFill/>
          </a:ln>
        </p:spPr>
      </p:pic>
      <p:sp>
        <p:nvSpPr>
          <p:cNvPr id="459" name="Google Shape;459;p79"/>
          <p:cNvSpPr txBox="1">
            <a:spLocks noGrp="1"/>
          </p:cNvSpPr>
          <p:nvPr>
            <p:ph type="body" idx="1"/>
          </p:nvPr>
        </p:nvSpPr>
        <p:spPr>
          <a:xfrm>
            <a:off x="311700" y="1204825"/>
            <a:ext cx="5879700" cy="3201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800"/>
              <a:t>Write in short, clear sentences and paragraphs.</a:t>
            </a:r>
            <a:endParaRPr sz="1800"/>
          </a:p>
          <a:p>
            <a:pPr marL="457200" lvl="0" indent="-342900" algn="l" rtl="0">
              <a:lnSpc>
                <a:spcPct val="150000"/>
              </a:lnSpc>
              <a:spcBef>
                <a:spcPts val="0"/>
              </a:spcBef>
              <a:spcAft>
                <a:spcPts val="0"/>
              </a:spcAft>
              <a:buSzPts val="1800"/>
              <a:buChar char="●"/>
            </a:pPr>
            <a:r>
              <a:rPr lang="en" sz="1800"/>
              <a:t>Avoid using unnecessarily complex words and phrases. </a:t>
            </a:r>
            <a:endParaRPr sz="1800"/>
          </a:p>
          <a:p>
            <a:pPr marL="457200" lvl="0" indent="-342900" algn="l" rtl="0">
              <a:lnSpc>
                <a:spcPct val="150000"/>
              </a:lnSpc>
              <a:spcBef>
                <a:spcPts val="0"/>
              </a:spcBef>
              <a:spcAft>
                <a:spcPts val="0"/>
              </a:spcAft>
              <a:buSzPts val="1800"/>
              <a:buChar char="●"/>
            </a:pPr>
            <a:r>
              <a:rPr lang="en" sz="1800"/>
              <a:t>Expand acronyms on first use. For example, Web Content Accessibility Guidelines (WCAG).</a:t>
            </a:r>
            <a:endParaRPr sz="1800"/>
          </a:p>
          <a:p>
            <a:pPr marL="457200" lvl="0" indent="-342900" algn="l" rtl="0">
              <a:lnSpc>
                <a:spcPct val="150000"/>
              </a:lnSpc>
              <a:spcBef>
                <a:spcPts val="0"/>
              </a:spcBef>
              <a:spcAft>
                <a:spcPts val="0"/>
              </a:spcAft>
              <a:buSzPts val="1800"/>
              <a:buChar char="●"/>
            </a:pPr>
            <a:r>
              <a:rPr lang="en" sz="1800">
                <a:solidFill>
                  <a:schemeClr val="dk1"/>
                </a:solidFill>
              </a:rPr>
              <a:t>Use applications like Hemingway App or Grammarly to check grammar, fluency, and sentence structure.</a:t>
            </a:r>
            <a:endParaRPr sz="1800"/>
          </a:p>
        </p:txBody>
      </p:sp>
      <p:sp>
        <p:nvSpPr>
          <p:cNvPr id="460" name="Google Shape;460;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 content clear and concise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8" name="Google Shape;468;p80" title="Unclear versus clear input fields"/>
          <p:cNvPicPr preferRelativeResize="0"/>
          <p:nvPr/>
        </p:nvPicPr>
        <p:blipFill>
          <a:blip r:embed="rId3">
            <a:alphaModFix/>
          </a:blip>
          <a:stretch>
            <a:fillRect/>
          </a:stretch>
        </p:blipFill>
        <p:spPr>
          <a:xfrm>
            <a:off x="6014700" y="535163"/>
            <a:ext cx="2427200" cy="4073175"/>
          </a:xfrm>
          <a:prstGeom prst="rect">
            <a:avLst/>
          </a:prstGeom>
          <a:noFill/>
          <a:ln>
            <a:noFill/>
          </a:ln>
        </p:spPr>
      </p:pic>
      <p:sp>
        <p:nvSpPr>
          <p:cNvPr id="466" name="Google Shape;466;p80"/>
          <p:cNvSpPr txBox="1">
            <a:spLocks noGrp="1"/>
          </p:cNvSpPr>
          <p:nvPr>
            <p:ph type="body" idx="1"/>
          </p:nvPr>
        </p:nvSpPr>
        <p:spPr>
          <a:xfrm>
            <a:off x="311700" y="1204825"/>
            <a:ext cx="47841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Ensure that instructions, guidance, and error messages are clear, easy to understand, and avoid unnecessarily technical language. </a:t>
            </a:r>
            <a:endParaRPr sz="1600"/>
          </a:p>
          <a:p>
            <a:pPr marL="457200" lvl="0" indent="-330200" algn="l" rtl="0">
              <a:lnSpc>
                <a:spcPct val="150000"/>
              </a:lnSpc>
              <a:spcBef>
                <a:spcPts val="0"/>
              </a:spcBef>
              <a:spcAft>
                <a:spcPts val="0"/>
              </a:spcAft>
              <a:buSzPts val="1600"/>
              <a:buChar char="●"/>
            </a:pPr>
            <a:r>
              <a:rPr lang="en" sz="1600"/>
              <a:t>Describe input requirements, such as date formats.</a:t>
            </a:r>
            <a:endParaRPr sz="1600"/>
          </a:p>
          <a:p>
            <a:pPr marL="457200" lvl="0" indent="-330200" algn="l" rtl="0">
              <a:lnSpc>
                <a:spcPct val="150000"/>
              </a:lnSpc>
              <a:spcBef>
                <a:spcPts val="0"/>
              </a:spcBef>
              <a:spcAft>
                <a:spcPts val="0"/>
              </a:spcAft>
              <a:buSzPts val="1600"/>
              <a:buChar char="●"/>
            </a:pPr>
            <a:r>
              <a:rPr lang="en" sz="1600"/>
              <a:t>Don’t describe UI component location. For example, don’t say “Use the navigation on the left to jump to new sections.”</a:t>
            </a:r>
            <a:endParaRPr sz="1600"/>
          </a:p>
        </p:txBody>
      </p:sp>
      <p:sp>
        <p:nvSpPr>
          <p:cNvPr id="467" name="Google Shape;467;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clear instructions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5" name="Google Shape;475;p81" title="Heading structure"/>
          <p:cNvPicPr preferRelativeResize="0"/>
          <p:nvPr/>
        </p:nvPicPr>
        <p:blipFill>
          <a:blip r:embed="rId3">
            <a:alphaModFix/>
          </a:blip>
          <a:stretch>
            <a:fillRect/>
          </a:stretch>
        </p:blipFill>
        <p:spPr>
          <a:xfrm>
            <a:off x="4712500" y="1254950"/>
            <a:ext cx="3937199" cy="938366"/>
          </a:xfrm>
          <a:prstGeom prst="rect">
            <a:avLst/>
          </a:prstGeom>
          <a:noFill/>
          <a:ln>
            <a:noFill/>
          </a:ln>
        </p:spPr>
      </p:pic>
      <p:sp>
        <p:nvSpPr>
          <p:cNvPr id="473" name="Google Shape;473;p81"/>
          <p:cNvSpPr txBox="1">
            <a:spLocks noGrp="1"/>
          </p:cNvSpPr>
          <p:nvPr>
            <p:ph type="body" idx="1"/>
          </p:nvPr>
        </p:nvSpPr>
        <p:spPr>
          <a:xfrm>
            <a:off x="311700" y="1204825"/>
            <a:ext cx="39372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Use short headings to group related paragraphs and clearly describe the sections. </a:t>
            </a:r>
            <a:endParaRPr sz="1600"/>
          </a:p>
          <a:p>
            <a:pPr marL="457200" lvl="0" indent="-330200" algn="l" rtl="0">
              <a:lnSpc>
                <a:spcPct val="150000"/>
              </a:lnSpc>
              <a:spcBef>
                <a:spcPts val="1000"/>
              </a:spcBef>
              <a:spcAft>
                <a:spcPts val="0"/>
              </a:spcAft>
              <a:buSzPts val="1600"/>
              <a:buChar char="●"/>
            </a:pPr>
            <a:r>
              <a:rPr lang="en" sz="1600"/>
              <a:t>Make headings descriptive to give users an overview of the site content and organization.</a:t>
            </a:r>
            <a:endParaRPr sz="1600"/>
          </a:p>
          <a:p>
            <a:pPr marL="457200" lvl="0" indent="-330200" algn="l" rtl="0">
              <a:lnSpc>
                <a:spcPct val="150000"/>
              </a:lnSpc>
              <a:spcBef>
                <a:spcPts val="1000"/>
              </a:spcBef>
              <a:spcAft>
                <a:spcPts val="0"/>
              </a:spcAft>
              <a:buSzPts val="1600"/>
              <a:buChar char="●"/>
            </a:pPr>
            <a:r>
              <a:rPr lang="en" sz="1600"/>
              <a:t>Don’t skip headings for styling reasons.</a:t>
            </a:r>
            <a:endParaRPr sz="1600"/>
          </a:p>
          <a:p>
            <a:pPr marL="0" lvl="0" indent="0" algn="l" rtl="0">
              <a:lnSpc>
                <a:spcPct val="150000"/>
              </a:lnSpc>
              <a:spcBef>
                <a:spcPts val="1000"/>
              </a:spcBef>
              <a:spcAft>
                <a:spcPts val="0"/>
              </a:spcAft>
              <a:buNone/>
            </a:pPr>
            <a:endParaRPr sz="1600"/>
          </a:p>
          <a:p>
            <a:pPr marL="0" lvl="0" indent="0" algn="l" rtl="0">
              <a:lnSpc>
                <a:spcPct val="150000"/>
              </a:lnSpc>
              <a:spcBef>
                <a:spcPts val="1000"/>
              </a:spcBef>
              <a:spcAft>
                <a:spcPts val="1000"/>
              </a:spcAft>
              <a:buNone/>
            </a:pPr>
            <a:endParaRPr sz="1600"/>
          </a:p>
        </p:txBody>
      </p:sp>
      <p:sp>
        <p:nvSpPr>
          <p:cNvPr id="474" name="Google Shape;474;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Headings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2" name="Google Shape;482;p82"/>
          <p:cNvSpPr txBox="1">
            <a:spLocks noGrp="1"/>
          </p:cNvSpPr>
          <p:nvPr>
            <p:ph type="body" idx="1"/>
          </p:nvPr>
        </p:nvSpPr>
        <p:spPr>
          <a:xfrm>
            <a:off x="4627900" y="1204825"/>
            <a:ext cx="3937200" cy="320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t>No information</a:t>
            </a:r>
            <a:endParaRPr sz="1600" b="1"/>
          </a:p>
          <a:p>
            <a:pPr marL="0" lvl="0" indent="0" algn="l" rtl="0">
              <a:lnSpc>
                <a:spcPct val="115000"/>
              </a:lnSpc>
              <a:spcBef>
                <a:spcPts val="1000"/>
              </a:spcBef>
              <a:spcAft>
                <a:spcPts val="0"/>
              </a:spcAft>
              <a:buNone/>
            </a:pPr>
            <a:r>
              <a:rPr lang="en" sz="1600"/>
              <a:t>For more information on device independence, </a:t>
            </a:r>
            <a:r>
              <a:rPr lang="en" sz="1600" u="sng">
                <a:solidFill>
                  <a:srgbClr val="0000FF"/>
                </a:solidFill>
              </a:rPr>
              <a:t>click here</a:t>
            </a:r>
            <a:r>
              <a:rPr lang="en" sz="1600"/>
              <a:t>.</a:t>
            </a:r>
            <a:endParaRPr sz="1600"/>
          </a:p>
          <a:p>
            <a:pPr marL="0" lvl="0" indent="0" algn="l" rtl="0">
              <a:lnSpc>
                <a:spcPct val="115000"/>
              </a:lnSpc>
              <a:spcBef>
                <a:spcPts val="1000"/>
              </a:spcBef>
              <a:spcAft>
                <a:spcPts val="0"/>
              </a:spcAft>
              <a:buNone/>
            </a:pPr>
            <a:endParaRPr sz="1600" b="1"/>
          </a:p>
          <a:p>
            <a:pPr marL="0" lvl="0" indent="0" algn="l" rtl="0">
              <a:lnSpc>
                <a:spcPct val="115000"/>
              </a:lnSpc>
              <a:spcBef>
                <a:spcPts val="1000"/>
              </a:spcBef>
              <a:spcAft>
                <a:spcPts val="0"/>
              </a:spcAft>
              <a:buNone/>
            </a:pPr>
            <a:r>
              <a:rPr lang="en" sz="1600" b="1"/>
              <a:t>Meaningful information</a:t>
            </a:r>
            <a:endParaRPr sz="1600" b="1"/>
          </a:p>
          <a:p>
            <a:pPr marL="0" lvl="0" indent="0" algn="l" rtl="0">
              <a:lnSpc>
                <a:spcPct val="115000"/>
              </a:lnSpc>
              <a:spcBef>
                <a:spcPts val="1000"/>
              </a:spcBef>
              <a:spcAft>
                <a:spcPts val="0"/>
              </a:spcAft>
              <a:buNone/>
            </a:pPr>
            <a:r>
              <a:rPr lang="en" sz="1600"/>
              <a:t>Read more </a:t>
            </a:r>
            <a:r>
              <a:rPr lang="en" sz="1600" u="sng">
                <a:solidFill>
                  <a:srgbClr val="0000FF"/>
                </a:solidFill>
              </a:rPr>
              <a:t>about device independence</a:t>
            </a:r>
            <a:r>
              <a:rPr lang="en" sz="1600"/>
              <a:t>.</a:t>
            </a:r>
            <a:endParaRPr sz="1600"/>
          </a:p>
          <a:p>
            <a:pPr marL="0" lvl="0" indent="0" algn="l" rtl="0">
              <a:lnSpc>
                <a:spcPct val="150000"/>
              </a:lnSpc>
              <a:spcBef>
                <a:spcPts val="1000"/>
              </a:spcBef>
              <a:spcAft>
                <a:spcPts val="0"/>
              </a:spcAft>
              <a:buNone/>
            </a:pPr>
            <a:endParaRPr/>
          </a:p>
          <a:p>
            <a:pPr marL="0" lvl="0" indent="0" algn="l" rtl="0">
              <a:lnSpc>
                <a:spcPct val="150000"/>
              </a:lnSpc>
              <a:spcBef>
                <a:spcPts val="1000"/>
              </a:spcBef>
              <a:spcAft>
                <a:spcPts val="1000"/>
              </a:spcAft>
              <a:buNone/>
            </a:pPr>
            <a:endParaRPr/>
          </a:p>
        </p:txBody>
      </p:sp>
      <p:sp>
        <p:nvSpPr>
          <p:cNvPr id="480" name="Google Shape;480;p82"/>
          <p:cNvSpPr txBox="1">
            <a:spLocks noGrp="1"/>
          </p:cNvSpPr>
          <p:nvPr>
            <p:ph type="body" idx="1"/>
          </p:nvPr>
        </p:nvSpPr>
        <p:spPr>
          <a:xfrm>
            <a:off x="311700" y="1204825"/>
            <a:ext cx="39372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Differentiate links in the body of the page with underlines or something other than color alone.</a:t>
            </a:r>
            <a:endParaRPr sz="1600"/>
          </a:p>
          <a:p>
            <a:pPr marL="457200" lvl="0" indent="-330200" algn="l" rtl="0">
              <a:lnSpc>
                <a:spcPct val="150000"/>
              </a:lnSpc>
              <a:spcBef>
                <a:spcPts val="1000"/>
              </a:spcBef>
              <a:spcAft>
                <a:spcPts val="0"/>
              </a:spcAft>
              <a:buSzPts val="1600"/>
              <a:buChar char="●"/>
            </a:pPr>
            <a:r>
              <a:rPr lang="en" sz="1600"/>
              <a:t>Write link text so that it describes the content of the link target. </a:t>
            </a:r>
            <a:endParaRPr sz="1600"/>
          </a:p>
          <a:p>
            <a:pPr marL="457200" lvl="0" indent="-330200" algn="l" rtl="0">
              <a:lnSpc>
                <a:spcPct val="150000"/>
              </a:lnSpc>
              <a:spcBef>
                <a:spcPts val="1000"/>
              </a:spcBef>
              <a:spcAft>
                <a:spcPts val="0"/>
              </a:spcAft>
              <a:buSzPts val="1600"/>
              <a:buChar char="●"/>
            </a:pPr>
            <a:r>
              <a:rPr lang="en" sz="1600"/>
              <a:t>Avoid using ambiguous link text, such as ‘click here’ or ‘read more’. </a:t>
            </a:r>
            <a:endParaRPr sz="1600"/>
          </a:p>
          <a:p>
            <a:pPr marL="0" lvl="0" indent="0" algn="l" rtl="0">
              <a:lnSpc>
                <a:spcPct val="150000"/>
              </a:lnSpc>
              <a:spcBef>
                <a:spcPts val="1000"/>
              </a:spcBef>
              <a:spcAft>
                <a:spcPts val="0"/>
              </a:spcAft>
              <a:buNone/>
            </a:pPr>
            <a:endParaRPr sz="1600"/>
          </a:p>
          <a:p>
            <a:pPr marL="0" lvl="0" indent="0" algn="l" rtl="0">
              <a:lnSpc>
                <a:spcPct val="150000"/>
              </a:lnSpc>
              <a:spcBef>
                <a:spcPts val="1000"/>
              </a:spcBef>
              <a:spcAft>
                <a:spcPts val="1000"/>
              </a:spcAft>
              <a:buNone/>
            </a:pPr>
            <a:endParaRPr sz="1600"/>
          </a:p>
        </p:txBody>
      </p:sp>
      <p:sp>
        <p:nvSpPr>
          <p:cNvPr id="481" name="Google Shape;481;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3"/>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5" name="Google Shape;495;p84"/>
          <p:cNvSpPr txBox="1"/>
          <p:nvPr/>
        </p:nvSpPr>
        <p:spPr>
          <a:xfrm>
            <a:off x="6316775" y="3140625"/>
            <a:ext cx="2155200" cy="4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icon communicate?</a:t>
            </a:r>
            <a:endParaRPr/>
          </a:p>
        </p:txBody>
      </p:sp>
      <p:pic>
        <p:nvPicPr>
          <p:cNvPr id="494" name="Google Shape;494;p84" title="Icons are often ambiguous"/>
          <p:cNvPicPr preferRelativeResize="0"/>
          <p:nvPr/>
        </p:nvPicPr>
        <p:blipFill>
          <a:blip r:embed="rId3">
            <a:alphaModFix/>
          </a:blip>
          <a:stretch>
            <a:fillRect/>
          </a:stretch>
        </p:blipFill>
        <p:spPr>
          <a:xfrm>
            <a:off x="6374475" y="1204825"/>
            <a:ext cx="1890500" cy="1805425"/>
          </a:xfrm>
          <a:prstGeom prst="rect">
            <a:avLst/>
          </a:prstGeom>
          <a:noFill/>
          <a:ln>
            <a:noFill/>
          </a:ln>
        </p:spPr>
      </p:pic>
      <p:sp>
        <p:nvSpPr>
          <p:cNvPr id="492" name="Google Shape;492;p84"/>
          <p:cNvSpPr txBox="1">
            <a:spLocks noGrp="1"/>
          </p:cNvSpPr>
          <p:nvPr>
            <p:ph type="body" idx="1"/>
          </p:nvPr>
        </p:nvSpPr>
        <p:spPr>
          <a:xfrm>
            <a:off x="311700" y="1204825"/>
            <a:ext cx="52704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Avoid using icons alone to convey meaning.</a:t>
            </a:r>
            <a:endParaRPr sz="1600"/>
          </a:p>
          <a:p>
            <a:pPr marL="457200" lvl="0" indent="-330200" algn="l" rtl="0">
              <a:lnSpc>
                <a:spcPct val="150000"/>
              </a:lnSpc>
              <a:spcBef>
                <a:spcPts val="1000"/>
              </a:spcBef>
              <a:spcAft>
                <a:spcPts val="0"/>
              </a:spcAft>
              <a:buSzPts val="1600"/>
              <a:buChar char="●"/>
            </a:pPr>
            <a:r>
              <a:rPr lang="en" sz="1600"/>
              <a:t>Add </a:t>
            </a:r>
            <a:r>
              <a:rPr lang="en" sz="1600">
                <a:latin typeface="Courier New"/>
                <a:ea typeface="Courier New"/>
                <a:cs typeface="Courier New"/>
                <a:sym typeface="Courier New"/>
              </a:rPr>
              <a:t>aria-hidden="true"</a:t>
            </a:r>
            <a:r>
              <a:rPr lang="en" sz="1600"/>
              <a:t> to purely decorative icons.</a:t>
            </a:r>
            <a:endParaRPr sz="1600"/>
          </a:p>
          <a:p>
            <a:pPr marL="457200" lvl="0" indent="-330200" algn="l" rtl="0">
              <a:lnSpc>
                <a:spcPct val="150000"/>
              </a:lnSpc>
              <a:spcBef>
                <a:spcPts val="1000"/>
              </a:spcBef>
              <a:spcAft>
                <a:spcPts val="1000"/>
              </a:spcAft>
              <a:buSzPts val="1600"/>
              <a:buChar char="●"/>
            </a:pPr>
            <a:r>
              <a:rPr lang="en" sz="1600"/>
              <a:t>ASU uses Font Awesome and the rules vary depending on whether you’re using a Web Font or SVGs. Read more about </a:t>
            </a:r>
            <a:r>
              <a:rPr lang="en" sz="1600" u="sng">
                <a:solidFill>
                  <a:schemeClr val="hlink"/>
                </a:solidFill>
                <a:hlinkClick r:id="rId4"/>
              </a:rPr>
              <a:t>accessible semantic icons</a:t>
            </a:r>
            <a:r>
              <a:rPr lang="en" sz="1600"/>
              <a:t>.</a:t>
            </a:r>
            <a:endParaRPr sz="1600"/>
          </a:p>
        </p:txBody>
      </p:sp>
      <p:sp>
        <p:nvSpPr>
          <p:cNvPr id="493" name="Google Shape;493;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Icons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2" name="Google Shape;502;p85" title="Football stands filled with ASU students, yelling and giving the Fork-em-Devils hand sign."/>
          <p:cNvPicPr preferRelativeResize="0"/>
          <p:nvPr/>
        </p:nvPicPr>
        <p:blipFill>
          <a:blip r:embed="rId3">
            <a:alphaModFix/>
          </a:blip>
          <a:stretch>
            <a:fillRect/>
          </a:stretch>
        </p:blipFill>
        <p:spPr>
          <a:xfrm>
            <a:off x="5402875" y="731625"/>
            <a:ext cx="2985425" cy="1982325"/>
          </a:xfrm>
          <a:prstGeom prst="rect">
            <a:avLst/>
          </a:prstGeom>
          <a:noFill/>
          <a:ln>
            <a:noFill/>
          </a:ln>
        </p:spPr>
      </p:pic>
      <p:sp>
        <p:nvSpPr>
          <p:cNvPr id="503" name="Google Shape;503;p85"/>
          <p:cNvSpPr txBox="1">
            <a:spLocks noGrp="1"/>
          </p:cNvSpPr>
          <p:nvPr>
            <p:ph type="body" idx="1"/>
          </p:nvPr>
        </p:nvSpPr>
        <p:spPr>
          <a:xfrm>
            <a:off x="5402875" y="2715625"/>
            <a:ext cx="3485700" cy="210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990000"/>
                </a:solidFill>
              </a:rPr>
              <a:t>Inequivalent content:</a:t>
            </a:r>
            <a:endParaRPr sz="1600">
              <a:solidFill>
                <a:srgbClr val="990000"/>
              </a:solidFill>
            </a:endParaRPr>
          </a:p>
          <a:p>
            <a:pPr marL="0" lvl="0" indent="0" algn="l" rtl="0">
              <a:lnSpc>
                <a:spcPct val="115000"/>
              </a:lnSpc>
              <a:spcBef>
                <a:spcPts val="0"/>
              </a:spcBef>
              <a:spcAft>
                <a:spcPts val="0"/>
              </a:spcAft>
              <a:buNone/>
            </a:pPr>
            <a:r>
              <a:rPr lang="en" sz="1600"/>
              <a:t>ALT tag: ASU football fans.</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b="1">
                <a:solidFill>
                  <a:srgbClr val="274E13"/>
                </a:solidFill>
              </a:rPr>
              <a:t>Equivalent content:</a:t>
            </a:r>
            <a:endParaRPr sz="1600" b="1">
              <a:solidFill>
                <a:srgbClr val="274E13"/>
              </a:solidFill>
            </a:endParaRPr>
          </a:p>
          <a:p>
            <a:pPr marL="0" lvl="0" indent="0" algn="l" rtl="0">
              <a:lnSpc>
                <a:spcPct val="115000"/>
              </a:lnSpc>
              <a:spcBef>
                <a:spcPts val="0"/>
              </a:spcBef>
              <a:spcAft>
                <a:spcPts val="0"/>
              </a:spcAft>
              <a:buNone/>
            </a:pPr>
            <a:r>
              <a:rPr lang="en" sz="1600"/>
              <a:t>ALT tag: Football stands filled with ASU students, yelling and giving the Fork-em-Devils hand sign.</a:t>
            </a:r>
            <a:endParaRPr sz="1600"/>
          </a:p>
          <a:p>
            <a:pPr marL="0" lvl="0" indent="0" algn="l" rtl="0">
              <a:lnSpc>
                <a:spcPct val="115000"/>
              </a:lnSpc>
              <a:spcBef>
                <a:spcPts val="0"/>
              </a:spcBef>
              <a:spcAft>
                <a:spcPts val="0"/>
              </a:spcAft>
              <a:buNone/>
            </a:pPr>
            <a:endParaRPr sz="1600"/>
          </a:p>
        </p:txBody>
      </p:sp>
      <p:sp>
        <p:nvSpPr>
          <p:cNvPr id="500" name="Google Shape;500;p85"/>
          <p:cNvSpPr txBox="1">
            <a:spLocks noGrp="1"/>
          </p:cNvSpPr>
          <p:nvPr>
            <p:ph type="body" idx="1"/>
          </p:nvPr>
        </p:nvSpPr>
        <p:spPr>
          <a:xfrm>
            <a:off x="311700" y="1204825"/>
            <a:ext cx="43578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Most images need alternative text that provides the information or function of the image. </a:t>
            </a:r>
            <a:endParaRPr sz="1600"/>
          </a:p>
          <a:p>
            <a:pPr marL="457200" lvl="0" indent="-330200" algn="l" rtl="0">
              <a:lnSpc>
                <a:spcPct val="150000"/>
              </a:lnSpc>
              <a:spcBef>
                <a:spcPts val="1000"/>
              </a:spcBef>
              <a:spcAft>
                <a:spcPts val="0"/>
              </a:spcAft>
              <a:buSzPts val="1600"/>
              <a:buChar char="●"/>
            </a:pPr>
            <a:r>
              <a:rPr lang="en" sz="1600"/>
              <a:t>For purely decorative images, there is no need to write alternative text but an alt tag is still required - you can leave it blank.</a:t>
            </a:r>
            <a:endParaRPr sz="1600"/>
          </a:p>
          <a:p>
            <a:pPr marL="457200" lvl="0" indent="-330200" algn="l" rtl="0">
              <a:lnSpc>
                <a:spcPct val="150000"/>
              </a:lnSpc>
              <a:spcBef>
                <a:spcPts val="1000"/>
              </a:spcBef>
              <a:spcAft>
                <a:spcPts val="0"/>
              </a:spcAft>
              <a:buSzPts val="1600"/>
              <a:buChar char="●"/>
            </a:pPr>
            <a:r>
              <a:rPr lang="en" sz="1600"/>
              <a:t>ALT text should be brief (less than 125 characters).</a:t>
            </a:r>
            <a:endParaRPr sz="1600"/>
          </a:p>
          <a:p>
            <a:pPr marL="0" lvl="0" indent="0" algn="l" rtl="0">
              <a:lnSpc>
                <a:spcPct val="150000"/>
              </a:lnSpc>
              <a:spcBef>
                <a:spcPts val="1000"/>
              </a:spcBef>
              <a:spcAft>
                <a:spcPts val="0"/>
              </a:spcAft>
              <a:buClr>
                <a:schemeClr val="dk1"/>
              </a:buClr>
              <a:buSzPts val="1100"/>
              <a:buFont typeface="Arial"/>
              <a:buNone/>
            </a:pPr>
            <a:endParaRPr sz="1600"/>
          </a:p>
          <a:p>
            <a:pPr marL="0" lvl="0" indent="0" algn="l" rtl="0">
              <a:lnSpc>
                <a:spcPct val="150000"/>
              </a:lnSpc>
              <a:spcBef>
                <a:spcPts val="1000"/>
              </a:spcBef>
              <a:spcAft>
                <a:spcPts val="1000"/>
              </a:spcAft>
              <a:buNone/>
            </a:pPr>
            <a:endParaRPr sz="1600"/>
          </a:p>
        </p:txBody>
      </p:sp>
      <p:sp>
        <p:nvSpPr>
          <p:cNvPr id="501" name="Google Shape;501;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6"/>
          <p:cNvSpPr txBox="1">
            <a:spLocks noGrp="1"/>
          </p:cNvSpPr>
          <p:nvPr>
            <p:ph type="body" idx="1"/>
          </p:nvPr>
        </p:nvSpPr>
        <p:spPr>
          <a:xfrm>
            <a:off x="311699" y="1204825"/>
            <a:ext cx="7820400" cy="3201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Cautious use of animation is important for people with vestibular disorders, epilepsy, migraine sensitivities and cognitive disorders.</a:t>
            </a:r>
            <a:endParaRPr sz="1600"/>
          </a:p>
          <a:p>
            <a:pPr marL="457200" lvl="0" indent="-330200" algn="l" rtl="0">
              <a:lnSpc>
                <a:spcPct val="150000"/>
              </a:lnSpc>
              <a:spcBef>
                <a:spcPts val="1000"/>
              </a:spcBef>
              <a:spcAft>
                <a:spcPts val="0"/>
              </a:spcAft>
              <a:buSzPts val="1600"/>
              <a:buChar char="●"/>
            </a:pPr>
            <a:r>
              <a:rPr lang="en" sz="1600"/>
              <a:t>An image that starts automatically and moves for more than 5 seconds must provide a way to pause the movement. </a:t>
            </a:r>
            <a:endParaRPr sz="1600"/>
          </a:p>
          <a:p>
            <a:pPr marL="457200" lvl="0" indent="-330200" algn="l" rtl="0">
              <a:lnSpc>
                <a:spcPct val="150000"/>
              </a:lnSpc>
              <a:spcBef>
                <a:spcPts val="1000"/>
              </a:spcBef>
              <a:spcAft>
                <a:spcPts val="1000"/>
              </a:spcAft>
              <a:buSzPts val="1600"/>
              <a:buChar char="●"/>
            </a:pPr>
            <a:r>
              <a:rPr lang="en" sz="1600"/>
              <a:t>This applies to element transitions, animated gifs, parallax scrolling, and code-based moving elements such as data visualizations and animated features.</a:t>
            </a:r>
            <a:endParaRPr sz="1600"/>
          </a:p>
        </p:txBody>
      </p:sp>
      <p:sp>
        <p:nvSpPr>
          <p:cNvPr id="509" name="Google Shape;509;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Animation</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13"/>
        <p:cNvGrpSpPr/>
        <p:nvPr/>
      </p:nvGrpSpPr>
      <p:grpSpPr>
        <a:xfrm>
          <a:off x="0" y="0"/>
          <a:ext cx="0" cy="0"/>
          <a:chOff x="0" y="0"/>
          <a:chExt cx="0" cy="0"/>
        </a:xfrm>
      </p:grpSpPr>
      <p:sp>
        <p:nvSpPr>
          <p:cNvPr id="514" name="Google Shape;514;p87"/>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Tools &amp; Resources</a:t>
            </a:r>
            <a:endParaRPr>
              <a:solidFill>
                <a:schemeClr val="accen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88"/>
          <p:cNvSpPr txBox="1">
            <a:spLocks noGrp="1"/>
          </p:cNvSpPr>
          <p:nvPr>
            <p:ph type="body" idx="4294967295"/>
          </p:nvPr>
        </p:nvSpPr>
        <p:spPr>
          <a:xfrm>
            <a:off x="6215500" y="3131350"/>
            <a:ext cx="2403600" cy="16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Focus Orderer</a:t>
            </a:r>
            <a:endParaRPr b="1"/>
          </a:p>
          <a:p>
            <a:pPr marL="0" lvl="0" indent="0" algn="ctr" rtl="0">
              <a:spcBef>
                <a:spcPts val="0"/>
              </a:spcBef>
              <a:spcAft>
                <a:spcPts val="0"/>
              </a:spcAft>
              <a:buNone/>
            </a:pPr>
            <a:r>
              <a:rPr lang="en" sz="1600"/>
              <a:t>Annotate designs to specify focus order</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 sz="1600"/>
              <a:t>Available for Figma</a:t>
            </a:r>
            <a:endParaRPr sz="1600"/>
          </a:p>
        </p:txBody>
      </p:sp>
      <p:pic>
        <p:nvPicPr>
          <p:cNvPr id="525" name="Google Shape;525;p88" title="Focus Orderer Logo"/>
          <p:cNvPicPr preferRelativeResize="0"/>
          <p:nvPr/>
        </p:nvPicPr>
        <p:blipFill>
          <a:blip r:embed="rId3">
            <a:alphaModFix/>
          </a:blip>
          <a:stretch>
            <a:fillRect/>
          </a:stretch>
        </p:blipFill>
        <p:spPr>
          <a:xfrm>
            <a:off x="7012914" y="2113188"/>
            <a:ext cx="808775" cy="808775"/>
          </a:xfrm>
          <a:prstGeom prst="rect">
            <a:avLst/>
          </a:prstGeom>
          <a:noFill/>
          <a:ln>
            <a:noFill/>
          </a:ln>
        </p:spPr>
      </p:pic>
      <p:sp>
        <p:nvSpPr>
          <p:cNvPr id="522" name="Google Shape;522;p88"/>
          <p:cNvSpPr txBox="1">
            <a:spLocks noGrp="1"/>
          </p:cNvSpPr>
          <p:nvPr>
            <p:ph type="body" idx="4294967295"/>
          </p:nvPr>
        </p:nvSpPr>
        <p:spPr>
          <a:xfrm>
            <a:off x="3274550" y="3140625"/>
            <a:ext cx="2403600" cy="16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Color Blind</a:t>
            </a:r>
            <a:endParaRPr b="1"/>
          </a:p>
          <a:p>
            <a:pPr marL="0" lvl="0" indent="0" algn="ctr" rtl="0">
              <a:spcBef>
                <a:spcPts val="0"/>
              </a:spcBef>
              <a:spcAft>
                <a:spcPts val="0"/>
              </a:spcAft>
              <a:buNone/>
            </a:pPr>
            <a:r>
              <a:rPr lang="en" sz="1600"/>
              <a:t>Color blindness simulator</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 sz="1600"/>
              <a:t>Available for Figma</a:t>
            </a:r>
            <a:endParaRPr sz="1600"/>
          </a:p>
        </p:txBody>
      </p:sp>
      <p:pic>
        <p:nvPicPr>
          <p:cNvPr id="524" name="Google Shape;524;p88" title="Color Blind Logo"/>
          <p:cNvPicPr preferRelativeResize="0"/>
          <p:nvPr/>
        </p:nvPicPr>
        <p:blipFill rotWithShape="1">
          <a:blip r:embed="rId4">
            <a:alphaModFix/>
          </a:blip>
          <a:srcRect l="16757" t="31362" r="66304" b="34078"/>
          <a:stretch/>
        </p:blipFill>
        <p:spPr>
          <a:xfrm>
            <a:off x="3837376" y="1765850"/>
            <a:ext cx="1375877" cy="1403551"/>
          </a:xfrm>
          <a:prstGeom prst="rect">
            <a:avLst/>
          </a:prstGeom>
          <a:noFill/>
          <a:ln>
            <a:noFill/>
          </a:ln>
        </p:spPr>
      </p:pic>
      <p:sp>
        <p:nvSpPr>
          <p:cNvPr id="523" name="Google Shape;523;p88"/>
          <p:cNvSpPr txBox="1">
            <a:spLocks noGrp="1"/>
          </p:cNvSpPr>
          <p:nvPr>
            <p:ph type="body" idx="4294967295"/>
          </p:nvPr>
        </p:nvSpPr>
        <p:spPr>
          <a:xfrm>
            <a:off x="311700" y="3140625"/>
            <a:ext cx="2675100" cy="180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Stark</a:t>
            </a:r>
            <a:r>
              <a:rPr lang="en"/>
              <a:t> </a:t>
            </a:r>
            <a:endParaRPr/>
          </a:p>
          <a:p>
            <a:pPr marL="0" lvl="0" indent="0" algn="ctr" rtl="0">
              <a:spcBef>
                <a:spcPts val="0"/>
              </a:spcBef>
              <a:spcAft>
                <a:spcPts val="0"/>
              </a:spcAft>
              <a:buNone/>
            </a:pPr>
            <a:r>
              <a:rPr lang="en" sz="1600"/>
              <a:t>Contrast ratios &amp; color blindness simulator</a:t>
            </a:r>
            <a:endParaRPr sz="1600"/>
          </a:p>
          <a:p>
            <a:pPr marL="0" lvl="0" indent="0" algn="ctr" rtl="0">
              <a:spcBef>
                <a:spcPts val="1600"/>
              </a:spcBef>
              <a:spcAft>
                <a:spcPts val="1600"/>
              </a:spcAft>
              <a:buNone/>
            </a:pPr>
            <a:r>
              <a:rPr lang="en" sz="1600"/>
              <a:t>Available for Adobe XD, Sketch, and Figma</a:t>
            </a:r>
            <a:endParaRPr sz="1600"/>
          </a:p>
        </p:txBody>
      </p:sp>
      <p:pic>
        <p:nvPicPr>
          <p:cNvPr id="520" name="Google Shape;520;p88" title="Stark Logo"/>
          <p:cNvPicPr preferRelativeResize="0"/>
          <p:nvPr/>
        </p:nvPicPr>
        <p:blipFill>
          <a:blip r:embed="rId5">
            <a:alphaModFix/>
          </a:blip>
          <a:stretch>
            <a:fillRect/>
          </a:stretch>
        </p:blipFill>
        <p:spPr>
          <a:xfrm>
            <a:off x="1181663" y="2050000"/>
            <a:ext cx="935175" cy="935175"/>
          </a:xfrm>
          <a:prstGeom prst="rect">
            <a:avLst/>
          </a:prstGeom>
          <a:noFill/>
          <a:ln>
            <a:noFill/>
          </a:ln>
        </p:spPr>
      </p:pic>
      <p:sp>
        <p:nvSpPr>
          <p:cNvPr id="519" name="Google Shape;519;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Program Plugins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2" name="Google Shape;142;p35" title="Brain image"/>
          <p:cNvPicPr preferRelativeResize="0"/>
          <p:nvPr/>
        </p:nvPicPr>
        <p:blipFill>
          <a:blip r:embed="rId3">
            <a:alphaModFix/>
          </a:blip>
          <a:stretch>
            <a:fillRect/>
          </a:stretch>
        </p:blipFill>
        <p:spPr>
          <a:xfrm>
            <a:off x="433138" y="1264950"/>
            <a:ext cx="3594125" cy="3594125"/>
          </a:xfrm>
          <a:prstGeom prst="rect">
            <a:avLst/>
          </a:prstGeom>
          <a:noFill/>
          <a:ln>
            <a:noFill/>
          </a:ln>
        </p:spPr>
      </p:pic>
      <p:sp>
        <p:nvSpPr>
          <p:cNvPr id="141" name="Google Shape;141;p35"/>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a:t>Content and controls must be </a:t>
            </a:r>
            <a:r>
              <a:rPr lang="en" b="1"/>
              <a:t>understandable</a:t>
            </a:r>
            <a:r>
              <a:rPr lang="en"/>
              <a:t>. Understandable content is readable, predictable, and helps users avoid and correct mistakes.</a:t>
            </a:r>
            <a:endParaRPr/>
          </a:p>
        </p:txBody>
      </p:sp>
      <p:sp>
        <p:nvSpPr>
          <p:cNvPr id="140" name="Google Shape;140;p35"/>
          <p:cNvSpPr txBox="1">
            <a:spLocks noGrp="1"/>
          </p:cNvSpPr>
          <p:nvPr>
            <p:ph type="title"/>
          </p:nvPr>
        </p:nvSpPr>
        <p:spPr>
          <a:xfrm>
            <a:off x="311700" y="445025"/>
            <a:ext cx="383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Understandable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89"/>
          <p:cNvSpPr txBox="1">
            <a:spLocks noGrp="1"/>
          </p:cNvSpPr>
          <p:nvPr>
            <p:ph type="body" idx="4294967295"/>
          </p:nvPr>
        </p:nvSpPr>
        <p:spPr>
          <a:xfrm>
            <a:off x="6215500" y="3131350"/>
            <a:ext cx="2403600" cy="16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t>Siteimprove</a:t>
            </a:r>
            <a:endParaRPr b="1" dirty="0"/>
          </a:p>
          <a:p>
            <a:pPr marL="0" lvl="0" indent="0" algn="ctr" rtl="0">
              <a:spcBef>
                <a:spcPts val="0"/>
              </a:spcBef>
              <a:spcAft>
                <a:spcPts val="0"/>
              </a:spcAft>
              <a:buNone/>
            </a:pPr>
            <a:r>
              <a:rPr lang="en" sz="1600" dirty="0">
                <a:solidFill>
                  <a:schemeClr val="dk1"/>
                </a:solidFill>
              </a:rPr>
              <a:t>Helps evaluate content for accessibility</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1600" dirty="0"/>
              <a:t>Available for Chrome and Firefox</a:t>
            </a:r>
            <a:endParaRPr sz="1600" dirty="0"/>
          </a:p>
        </p:txBody>
      </p:sp>
      <p:pic>
        <p:nvPicPr>
          <p:cNvPr id="536" name="Google Shape;536;p89" title="Siteimprove logo"/>
          <p:cNvPicPr preferRelativeResize="0"/>
          <p:nvPr/>
        </p:nvPicPr>
        <p:blipFill>
          <a:blip r:embed="rId3">
            <a:alphaModFix/>
          </a:blip>
          <a:stretch>
            <a:fillRect/>
          </a:stretch>
        </p:blipFill>
        <p:spPr>
          <a:xfrm>
            <a:off x="6523275" y="2068874"/>
            <a:ext cx="1788050" cy="1005776"/>
          </a:xfrm>
          <a:prstGeom prst="rect">
            <a:avLst/>
          </a:prstGeom>
          <a:noFill/>
          <a:ln>
            <a:noFill/>
          </a:ln>
        </p:spPr>
      </p:pic>
      <p:sp>
        <p:nvSpPr>
          <p:cNvPr id="532" name="Google Shape;532;p89"/>
          <p:cNvSpPr txBox="1">
            <a:spLocks noGrp="1"/>
          </p:cNvSpPr>
          <p:nvPr>
            <p:ph type="body" idx="4294967295"/>
          </p:nvPr>
        </p:nvSpPr>
        <p:spPr>
          <a:xfrm>
            <a:off x="3274550" y="3140625"/>
            <a:ext cx="2403600" cy="16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WAVE</a:t>
            </a:r>
            <a:endParaRPr b="1"/>
          </a:p>
          <a:p>
            <a:pPr marL="0" lvl="0" indent="0" algn="ctr" rtl="0">
              <a:spcBef>
                <a:spcPts val="0"/>
              </a:spcBef>
              <a:spcAft>
                <a:spcPts val="0"/>
              </a:spcAft>
              <a:buNone/>
            </a:pPr>
            <a:r>
              <a:rPr lang="en" sz="1600"/>
              <a:t>Helps evaluate content for accessibility</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 sz="1600"/>
              <a:t>Available for Chrome and Firefox</a:t>
            </a:r>
            <a:endParaRPr sz="1600"/>
          </a:p>
        </p:txBody>
      </p:sp>
      <p:pic>
        <p:nvPicPr>
          <p:cNvPr id="535" name="Google Shape;535;p89" title="WAVE Logo"/>
          <p:cNvPicPr preferRelativeResize="0"/>
          <p:nvPr/>
        </p:nvPicPr>
        <p:blipFill>
          <a:blip r:embed="rId4">
            <a:alphaModFix/>
          </a:blip>
          <a:stretch>
            <a:fillRect/>
          </a:stretch>
        </p:blipFill>
        <p:spPr>
          <a:xfrm>
            <a:off x="3609563" y="2188963"/>
            <a:ext cx="1733550" cy="657225"/>
          </a:xfrm>
          <a:prstGeom prst="rect">
            <a:avLst/>
          </a:prstGeom>
          <a:noFill/>
          <a:ln>
            <a:noFill/>
          </a:ln>
        </p:spPr>
      </p:pic>
      <p:sp>
        <p:nvSpPr>
          <p:cNvPr id="533" name="Google Shape;533;p89"/>
          <p:cNvSpPr txBox="1">
            <a:spLocks noGrp="1"/>
          </p:cNvSpPr>
          <p:nvPr>
            <p:ph type="body" idx="4294967295"/>
          </p:nvPr>
        </p:nvSpPr>
        <p:spPr>
          <a:xfrm>
            <a:off x="311700" y="3140625"/>
            <a:ext cx="2675100" cy="180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NoCoffee</a:t>
            </a:r>
            <a:r>
              <a:rPr lang="en"/>
              <a:t> </a:t>
            </a:r>
            <a:endParaRPr/>
          </a:p>
          <a:p>
            <a:pPr marL="0" lvl="0" indent="0" algn="ctr" rtl="0">
              <a:spcBef>
                <a:spcPts val="0"/>
              </a:spcBef>
              <a:spcAft>
                <a:spcPts val="0"/>
              </a:spcAft>
              <a:buNone/>
            </a:pPr>
            <a:r>
              <a:rPr lang="en" sz="1600"/>
              <a:t>Vision Simulator</a:t>
            </a:r>
            <a:endParaRPr sz="1600"/>
          </a:p>
          <a:p>
            <a:pPr marL="0" lvl="0" indent="0" algn="ctr" rtl="0">
              <a:spcBef>
                <a:spcPts val="1600"/>
              </a:spcBef>
              <a:spcAft>
                <a:spcPts val="1600"/>
              </a:spcAft>
              <a:buNone/>
            </a:pPr>
            <a:r>
              <a:rPr lang="en" sz="1600"/>
              <a:t>Available for Chrome and Firefox</a:t>
            </a:r>
            <a:endParaRPr sz="1600"/>
          </a:p>
        </p:txBody>
      </p:sp>
      <p:pic>
        <p:nvPicPr>
          <p:cNvPr id="534" name="Google Shape;534;p89" title="No Coffee Logo"/>
          <p:cNvPicPr preferRelativeResize="0"/>
          <p:nvPr/>
        </p:nvPicPr>
        <p:blipFill>
          <a:blip r:embed="rId5">
            <a:alphaModFix/>
          </a:blip>
          <a:stretch>
            <a:fillRect/>
          </a:stretch>
        </p:blipFill>
        <p:spPr>
          <a:xfrm>
            <a:off x="1046350" y="1907975"/>
            <a:ext cx="1219200" cy="1219200"/>
          </a:xfrm>
          <a:prstGeom prst="rect">
            <a:avLst/>
          </a:prstGeom>
          <a:noFill/>
          <a:ln>
            <a:noFill/>
          </a:ln>
        </p:spPr>
      </p:pic>
      <p:sp>
        <p:nvSpPr>
          <p:cNvPr id="530" name="Google Shape;530;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Browser Plugins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ASU UTO Resources</a:t>
            </a:r>
            <a:endParaRPr/>
          </a:p>
        </p:txBody>
      </p:sp>
      <p:sp>
        <p:nvSpPr>
          <p:cNvPr id="542" name="Google Shape;542;p90"/>
          <p:cNvSpPr txBox="1">
            <a:spLocks noGrp="1"/>
          </p:cNvSpPr>
          <p:nvPr>
            <p:ph type="body" idx="4294967295"/>
          </p:nvPr>
        </p:nvSpPr>
        <p:spPr>
          <a:xfrm>
            <a:off x="311700" y="2097700"/>
            <a:ext cx="8520600" cy="25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Best Practices</a:t>
            </a:r>
            <a:endParaRPr/>
          </a:p>
          <a:p>
            <a:pPr marL="0" lvl="0" indent="0" algn="l" rtl="0">
              <a:spcBef>
                <a:spcPts val="1600"/>
              </a:spcBef>
              <a:spcAft>
                <a:spcPts val="0"/>
              </a:spcAft>
              <a:buNone/>
            </a:pPr>
            <a:r>
              <a:rPr lang="en" u="sng">
                <a:solidFill>
                  <a:schemeClr val="hlink"/>
                </a:solidFill>
                <a:hlinkClick r:id="rId4"/>
              </a:rPr>
              <a:t>Training</a:t>
            </a:r>
            <a:endParaRPr/>
          </a:p>
          <a:p>
            <a:pPr marL="0" lvl="0" indent="0" algn="l" rtl="0">
              <a:spcBef>
                <a:spcPts val="1600"/>
              </a:spcBef>
              <a:spcAft>
                <a:spcPts val="0"/>
              </a:spcAft>
              <a:buNone/>
            </a:pPr>
            <a:r>
              <a:rPr lang="en" u="sng">
                <a:solidFill>
                  <a:schemeClr val="hlink"/>
                </a:solidFill>
                <a:hlinkClick r:id="rId5"/>
              </a:rPr>
              <a:t>Testing</a:t>
            </a:r>
            <a:endParaRPr/>
          </a:p>
          <a:p>
            <a:pPr marL="0" lvl="0" indent="0" algn="l" rtl="0">
              <a:spcBef>
                <a:spcPts val="1600"/>
              </a:spcBef>
              <a:spcAft>
                <a:spcPts val="1600"/>
              </a:spcAft>
              <a:buNone/>
            </a:pPr>
            <a:r>
              <a:rPr lang="en" u="sng">
                <a:solidFill>
                  <a:schemeClr val="hlink"/>
                </a:solidFill>
                <a:hlinkClick r:id="rId6"/>
              </a:rPr>
              <a:t>Book an appointment with the UTO Web Accessibility Clinic</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46"/>
        <p:cNvGrpSpPr/>
        <p:nvPr/>
      </p:nvGrpSpPr>
      <p:grpSpPr>
        <a:xfrm>
          <a:off x="0" y="0"/>
          <a:ext cx="0" cy="0"/>
          <a:chOff x="0" y="0"/>
          <a:chExt cx="0" cy="0"/>
        </a:xfrm>
      </p:grpSpPr>
      <p:sp>
        <p:nvSpPr>
          <p:cNvPr id="547" name="Google Shape;547;p91"/>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Questions?</a:t>
            </a:r>
            <a:endParaRPr>
              <a:solidFill>
                <a:schemeClr val="accent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51"/>
        <p:cNvGrpSpPr/>
        <p:nvPr/>
      </p:nvGrpSpPr>
      <p:grpSpPr>
        <a:xfrm>
          <a:off x="0" y="0"/>
          <a:ext cx="0" cy="0"/>
          <a:chOff x="0" y="0"/>
          <a:chExt cx="0" cy="0"/>
        </a:xfrm>
      </p:grpSpPr>
      <p:sp>
        <p:nvSpPr>
          <p:cNvPr id="552" name="Google Shape;552;p92"/>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Thank you!</a:t>
            </a:r>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9" name="Google Shape;149;p36" title="Content must work with all technologies"/>
          <p:cNvPicPr preferRelativeResize="0"/>
          <p:nvPr/>
        </p:nvPicPr>
        <p:blipFill>
          <a:blip r:embed="rId3">
            <a:alphaModFix/>
          </a:blip>
          <a:stretch>
            <a:fillRect/>
          </a:stretch>
        </p:blipFill>
        <p:spPr>
          <a:xfrm>
            <a:off x="485648" y="1336050"/>
            <a:ext cx="3342349" cy="3342375"/>
          </a:xfrm>
          <a:prstGeom prst="rect">
            <a:avLst/>
          </a:prstGeom>
          <a:noFill/>
          <a:ln>
            <a:noFill/>
          </a:ln>
        </p:spPr>
      </p:pic>
      <p:sp>
        <p:nvSpPr>
          <p:cNvPr id="148" name="Google Shape;148;p36"/>
          <p:cNvSpPr txBox="1">
            <a:spLocks noGrp="1"/>
          </p:cNvSpPr>
          <p:nvPr>
            <p:ph type="body" idx="1"/>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a:t>Content must be </a:t>
            </a:r>
            <a:r>
              <a:rPr lang="en" b="1"/>
              <a:t>robust</a:t>
            </a:r>
            <a:r>
              <a:rPr lang="en"/>
              <a:t> enough to work with current and future technologies. Robust content works well on all major operating systems, browsers, and devices.</a:t>
            </a:r>
            <a:endParaRPr/>
          </a:p>
        </p:txBody>
      </p:sp>
      <p:sp>
        <p:nvSpPr>
          <p:cNvPr id="147" name="Google Shape;147;p36"/>
          <p:cNvSpPr txBox="1">
            <a:spLocks noGrp="1"/>
          </p:cNvSpPr>
          <p:nvPr>
            <p:ph type="title"/>
          </p:nvPr>
        </p:nvSpPr>
        <p:spPr>
          <a:xfrm>
            <a:off x="311700" y="445025"/>
            <a:ext cx="383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Robust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3"/>
        <p:cNvGrpSpPr/>
        <p:nvPr/>
      </p:nvGrpSpPr>
      <p:grpSpPr>
        <a:xfrm>
          <a:off x="0" y="0"/>
          <a:ext cx="0" cy="0"/>
          <a:chOff x="0" y="0"/>
          <a:chExt cx="0" cy="0"/>
        </a:xfrm>
      </p:grpSpPr>
      <p:sp>
        <p:nvSpPr>
          <p:cNvPr id="154" name="Google Shape;154;p37"/>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Contrast Ratios</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311700" y="1283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a:t>
            </a:r>
            <a:endParaRPr/>
          </a:p>
        </p:txBody>
      </p:sp>
      <p:sp>
        <p:nvSpPr>
          <p:cNvPr id="160" name="Google Shape;160;p38"/>
          <p:cNvSpPr txBox="1">
            <a:spLocks noGrp="1"/>
          </p:cNvSpPr>
          <p:nvPr>
            <p:ph type="subTitle" idx="1"/>
          </p:nvPr>
        </p:nvSpPr>
        <p:spPr>
          <a:xfrm>
            <a:off x="436825" y="1005325"/>
            <a:ext cx="7508700" cy="3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Contrast Ratios</a:t>
            </a:r>
            <a:endParaRPr sz="1800"/>
          </a:p>
        </p:txBody>
      </p:sp>
    </p:spTree>
  </p:cSld>
  <p:clrMapOvr>
    <a:masterClrMapping/>
  </p:clrMapOvr>
</p:sld>
</file>

<file path=ppt/theme/theme1.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2205</Words>
  <Application>Microsoft Macintosh PowerPoint</Application>
  <PresentationFormat>On-screen Show (16:9)</PresentationFormat>
  <Paragraphs>274</Paragraphs>
  <Slides>63</Slides>
  <Notes>63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Courier New</vt:lpstr>
      <vt:lpstr>ASU Template</vt:lpstr>
      <vt:lpstr>Designing and Developing Accessible Web Content</vt:lpstr>
      <vt:lpstr>Agenda</vt:lpstr>
      <vt:lpstr>Guiding Principles</vt:lpstr>
      <vt:lpstr>Perceivable</vt:lpstr>
      <vt:lpstr>Operable</vt:lpstr>
      <vt:lpstr>Understandable</vt:lpstr>
      <vt:lpstr>Robust</vt:lpstr>
      <vt:lpstr>Contrast Ratios</vt:lpstr>
      <vt:lpstr>Text</vt:lpstr>
      <vt:lpstr>Text Contrast Ratios</vt:lpstr>
      <vt:lpstr>Poll: Do the following pass or fail contrast ratio standards?</vt:lpstr>
      <vt:lpstr>1: Pass or fail?</vt:lpstr>
      <vt:lpstr>2: Pass or fail?</vt:lpstr>
      <vt:lpstr>3: Pass or fail? </vt:lpstr>
      <vt:lpstr>4: Pass or fail? </vt:lpstr>
      <vt:lpstr>5: Pass or fail?</vt:lpstr>
      <vt:lpstr>How many slides passed contrast ratio standards?</vt:lpstr>
      <vt:lpstr>Beyond Compliance</vt:lpstr>
      <vt:lpstr>Avoid Just-Passing Compliance</vt:lpstr>
      <vt:lpstr>Use Good Judgement</vt:lpstr>
      <vt:lpstr>Avoid too much contrast.</vt:lpstr>
      <vt:lpstr>User Interface (UI) Components</vt:lpstr>
      <vt:lpstr>What are UI components? </vt:lpstr>
      <vt:lpstr>User Interface Components Requirements</vt:lpstr>
      <vt:lpstr>User Interface Components Exceptions</vt:lpstr>
      <vt:lpstr>Graphical Objects</vt:lpstr>
      <vt:lpstr>What are graphical objects? </vt:lpstr>
      <vt:lpstr>Graphical Object Requirements</vt:lpstr>
      <vt:lpstr>Graphical Object Example</vt:lpstr>
      <vt:lpstr>Graphical Object Gradients</vt:lpstr>
      <vt:lpstr>Graphical Objects: Bar Graph Fail</vt:lpstr>
      <vt:lpstr>Graphical Objects: Bar Graph Improved</vt:lpstr>
      <vt:lpstr>Graphical Objects: Pie Chart Fail</vt:lpstr>
      <vt:lpstr>Graphical Object Essential Exceptions</vt:lpstr>
      <vt:lpstr>Graphical Object Exceptions: 1</vt:lpstr>
      <vt:lpstr>Graphical Object Exceptions: 2</vt:lpstr>
      <vt:lpstr>Graphical Object Exceptions: 3</vt:lpstr>
      <vt:lpstr>General Color Considerations</vt:lpstr>
      <vt:lpstr>Color and communication</vt:lpstr>
      <vt:lpstr>Typography &amp; Spacing</vt:lpstr>
      <vt:lpstr>Capitalization</vt:lpstr>
      <vt:lpstr>Text alignment</vt:lpstr>
      <vt:lpstr>Line spacing</vt:lpstr>
      <vt:lpstr>Paragraph spacing</vt:lpstr>
      <vt:lpstr>Paragraph width</vt:lpstr>
      <vt:lpstr>Resize text</vt:lpstr>
      <vt:lpstr>Touch targets</vt:lpstr>
      <vt:lpstr>Writing &amp; Graphics</vt:lpstr>
      <vt:lpstr>Writing</vt:lpstr>
      <vt:lpstr>Keep content clear and concise</vt:lpstr>
      <vt:lpstr>Provide clear instructions</vt:lpstr>
      <vt:lpstr>Headings</vt:lpstr>
      <vt:lpstr>Links</vt:lpstr>
      <vt:lpstr>Graphics</vt:lpstr>
      <vt:lpstr>Icons</vt:lpstr>
      <vt:lpstr>Images</vt:lpstr>
      <vt:lpstr>Animation</vt:lpstr>
      <vt:lpstr>Tools &amp; Resources</vt:lpstr>
      <vt:lpstr>Design Program Plugins</vt:lpstr>
      <vt:lpstr>Browser Plugins</vt:lpstr>
      <vt:lpstr>ASU UTO Resources</vt:lpstr>
      <vt:lpstr>Questions?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and Developing Accessible Web Content</dc:title>
  <cp:lastModifiedBy>Victoria Polchinski</cp:lastModifiedBy>
  <cp:revision>2</cp:revision>
  <dcterms:modified xsi:type="dcterms:W3CDTF">2020-05-19T19:04:12Z</dcterms:modified>
</cp:coreProperties>
</file>