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2" r:id="rId2"/>
  </p:sldMasterIdLst>
  <p:notesMasterIdLst>
    <p:notesMasterId r:id="rId16"/>
  </p:notesMasterIdLst>
  <p:sldIdLst>
    <p:sldId id="256" r:id="rId3"/>
    <p:sldId id="274" r:id="rId4"/>
    <p:sldId id="275" r:id="rId5"/>
    <p:sldId id="288" r:id="rId6"/>
    <p:sldId id="277" r:id="rId7"/>
    <p:sldId id="287" r:id="rId8"/>
    <p:sldId id="279" r:id="rId9"/>
    <p:sldId id="280" r:id="rId10"/>
    <p:sldId id="281" r:id="rId11"/>
    <p:sldId id="282" r:id="rId12"/>
    <p:sldId id="283" r:id="rId13"/>
    <p:sldId id="286" r:id="rId14"/>
    <p:sldId id="273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3E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E4A938-D1C3-4592-8C55-291578F1BC3D}">
  <a:tblStyle styleId="{C6E4A938-D1C3-4592-8C55-291578F1BC3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0"/>
    <p:restoredTop sz="94712"/>
  </p:normalViewPr>
  <p:slideViewPr>
    <p:cSldViewPr snapToGrid="0" snapToObjects="1">
      <p:cViewPr varScale="1">
        <p:scale>
          <a:sx n="144" d="100"/>
          <a:sy n="144" d="100"/>
        </p:scale>
        <p:origin x="4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93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0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05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2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92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80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42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036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42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00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65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and intr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21161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4205725"/>
            <a:ext cx="81516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" name="Shape 11" descr="ASU_Horiz_RGB_Digital_MaroonGold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068" y="187047"/>
            <a:ext cx="3844969" cy="10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 chapter break or bold statement gold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 chapter break or bold statement gold 2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 chapter break or bold statement gold 1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6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break ba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break maroon ba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3 column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3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text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698" y="1204825"/>
            <a:ext cx="78204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265500" y="393025"/>
            <a:ext cx="4843800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5451275" y="571350"/>
            <a:ext cx="2904600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Intro Option 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3606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375" y="3799423"/>
            <a:ext cx="3464699" cy="96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697" y="1204825"/>
            <a:ext cx="7820400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break agenda">
    <p:bg>
      <p:bgPr>
        <a:solidFill>
          <a:srgbClr val="0000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64100" y="2045225"/>
            <a:ext cx="2787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2pPr>
            <a:lvl3pPr lvl="2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3pPr>
            <a:lvl4pPr lvl="3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4pPr>
            <a:lvl5pPr lvl="4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5pPr>
            <a:lvl6pPr lvl="5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6pPr>
            <a:lvl7pPr lvl="6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7pPr>
            <a:lvl8pPr lvl="7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8pPr>
            <a:lvl9pPr lvl="8" indent="0" algn="r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3664989" y="371598"/>
            <a:ext cx="1057200" cy="3531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925925" y="1039900"/>
            <a:ext cx="3589500" cy="2755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457200" lvl="0" indent="-228600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Headline with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00575" y="1204825"/>
            <a:ext cx="8031600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3 colum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15500" y="1163025"/>
            <a:ext cx="2403599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3274550" y="1184665"/>
            <a:ext cx="2403599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3"/>
          </p:nvPr>
        </p:nvSpPr>
        <p:spPr>
          <a:xfrm>
            <a:off x="405375" y="1204825"/>
            <a:ext cx="2403599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311700" y="1005325"/>
            <a:ext cx="7508699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ll out plus imag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18900" y="228975"/>
            <a:ext cx="1860300" cy="233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 chapter break or bold statement gold 2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699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ld chapter break or bold statement gold 1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62462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6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Headline with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0575" y="1204825"/>
            <a:ext cx="8031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3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311700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72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ll out plus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18900" y="228975"/>
            <a:ext cx="1860300" cy="2339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None/>
              <a:defRPr sz="1800"/>
            </a:lvl1pPr>
            <a:lvl2pPr lvl="1">
              <a:spcBef>
                <a:spcPts val="0"/>
              </a:spcBef>
              <a:buNone/>
              <a:defRPr sz="1800"/>
            </a:lvl2pPr>
            <a:lvl3pPr lvl="2">
              <a:spcBef>
                <a:spcPts val="0"/>
              </a:spcBef>
              <a:buNone/>
              <a:defRPr sz="1800"/>
            </a:lvl3pPr>
            <a:lvl4pPr lvl="3">
              <a:spcBef>
                <a:spcPts val="0"/>
              </a:spcBef>
              <a:buNone/>
              <a:defRPr sz="1800"/>
            </a:lvl4pPr>
            <a:lvl5pPr lvl="4">
              <a:spcBef>
                <a:spcPts val="0"/>
              </a:spcBef>
              <a:buNone/>
              <a:defRPr sz="1800"/>
            </a:lvl5pPr>
            <a:lvl6pPr lvl="5">
              <a:spcBef>
                <a:spcPts val="0"/>
              </a:spcBef>
              <a:buNone/>
              <a:defRPr sz="1800"/>
            </a:lvl6pPr>
            <a:lvl7pPr lvl="6">
              <a:spcBef>
                <a:spcPts val="0"/>
              </a:spcBef>
              <a:buNone/>
              <a:defRPr sz="1800"/>
            </a:lvl7pPr>
            <a:lvl8pPr lvl="7">
              <a:spcBef>
                <a:spcPts val="0"/>
              </a:spcBef>
              <a:buNone/>
              <a:defRPr sz="1800"/>
            </a:lvl8pPr>
            <a:lvl9pPr lvl="8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4572000" y="-134650"/>
            <a:ext cx="4572000" cy="52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None/>
              <a:defRPr sz="3600"/>
            </a:lvl1pPr>
            <a:lvl2pPr lvl="1">
              <a:spcBef>
                <a:spcPts val="0"/>
              </a:spcBef>
              <a:buNone/>
              <a:defRPr sz="3600"/>
            </a:lvl2pPr>
            <a:lvl3pPr lvl="2">
              <a:spcBef>
                <a:spcPts val="0"/>
              </a:spcBef>
              <a:buNone/>
              <a:defRPr sz="3600"/>
            </a:lvl3pPr>
            <a:lvl4pPr lvl="3">
              <a:spcBef>
                <a:spcPts val="0"/>
              </a:spcBef>
              <a:buNone/>
              <a:defRPr sz="3600"/>
            </a:lvl4pPr>
            <a:lvl5pPr lvl="4">
              <a:spcBef>
                <a:spcPts val="0"/>
              </a:spcBef>
              <a:buNone/>
              <a:defRPr sz="3600"/>
            </a:lvl5pPr>
            <a:lvl6pPr lvl="5">
              <a:spcBef>
                <a:spcPts val="0"/>
              </a:spcBef>
              <a:buNone/>
              <a:defRPr sz="3600"/>
            </a:lvl6pPr>
            <a:lvl7pPr lvl="6">
              <a:spcBef>
                <a:spcPts val="0"/>
              </a:spcBef>
              <a:buNone/>
              <a:defRPr sz="3600"/>
            </a:lvl7pPr>
            <a:lvl8pPr lvl="7">
              <a:spcBef>
                <a:spcPts val="0"/>
              </a:spcBef>
              <a:buNone/>
              <a:defRPr sz="3600"/>
            </a:lvl8pPr>
            <a:lvl9pPr lvl="8">
              <a:spcBef>
                <a:spcPts val="0"/>
              </a:spcBef>
              <a:buNone/>
              <a:defRPr sz="3600"/>
            </a:lvl9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>
            <a:off x="-19225" y="1760200"/>
            <a:ext cx="9163200" cy="34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Intro Option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375" y="3799423"/>
            <a:ext cx="3464700" cy="9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9.png"/><Relationship Id="rId5" Type="http://schemas.openxmlformats.org/officeDocument/2006/relationships/hyperlink" Target="https://vimeo.com/51038789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1373657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7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Dream, Do, Drive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3606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900" b="1" i="0" u="none" strike="noStrike" cap="none" dirty="0">
                <a:solidFill>
                  <a:srgbClr val="000000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 Emerge: ASU IT Professional Community Day</a:t>
            </a:r>
            <a:r>
              <a:rPr lang="en" sz="1900" b="1" i="0" u="none" strike="noStrike" cap="none" dirty="0">
                <a:solidFill>
                  <a:schemeClr val="accent1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C2FD5B-D328-7041-9F8B-F88AD39B0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" r="5598"/>
          <a:stretch/>
        </p:blipFill>
        <p:spPr>
          <a:xfrm>
            <a:off x="0" y="-17021"/>
            <a:ext cx="9144000" cy="5160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3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3DB42E3-9CA1-F247-8625-FA4D9F15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33" y="1"/>
            <a:ext cx="916663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4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hlinkClick r:id="rId5"/>
            <a:extLst>
              <a:ext uri="{FF2B5EF4-FFF2-40B4-BE49-F238E27FC236}">
                <a16:creationId xmlns:a16="http://schemas.microsoft.com/office/drawing/2014/main" id="{B6DB9E1E-C520-3644-A371-2F00F428E912}"/>
              </a:ext>
            </a:extLst>
          </p:cNvPr>
          <p:cNvSpPr/>
          <p:nvPr/>
        </p:nvSpPr>
        <p:spPr>
          <a:xfrm>
            <a:off x="442126" y="4340890"/>
            <a:ext cx="1688123" cy="3315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174820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Living the Dream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12178" y="4305504"/>
            <a:ext cx="1647732" cy="2970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 lvl="0"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200" b="1" i="0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View Video Online</a:t>
            </a:r>
            <a:endParaRPr sz="1200" b="1" i="0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MO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1793" y="132796"/>
            <a:ext cx="6417143" cy="48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800" b="1" i="0" u="none" strike="noStrike" cap="none" dirty="0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 Questions</a:t>
            </a:r>
            <a:r>
              <a:rPr lang="en" sz="3800" b="1" i="0" u="none" strike="noStrike" cap="none" dirty="0">
                <a:solidFill>
                  <a:schemeClr val="tx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CDE1FB-68E4-0749-A1BE-7A5D84D6B26E}"/>
              </a:ext>
            </a:extLst>
          </p:cNvPr>
          <p:cNvSpPr/>
          <p:nvPr/>
        </p:nvSpPr>
        <p:spPr>
          <a:xfrm>
            <a:off x="6520768" y="1322284"/>
            <a:ext cx="2338494" cy="283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 UTO Mission</a:t>
            </a:r>
            <a:r>
              <a:rPr lang="en" sz="2800" b="1" i="0" u="none" strike="noStrike" cap="none" dirty="0">
                <a:solidFill>
                  <a:schemeClr val="accent1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1697" y="1335449"/>
            <a:ext cx="5998668" cy="32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ts val="2660"/>
              </a:lnSpc>
            </a:pPr>
            <a:r>
              <a:rPr lang="en-US" sz="1700" dirty="0"/>
              <a:t>The University Technology Office embraces its role as both an </a:t>
            </a:r>
            <a:r>
              <a:rPr lang="en-US" sz="1700" b="1" dirty="0">
                <a:solidFill>
                  <a:schemeClr val="accent1"/>
                </a:solidFill>
              </a:rPr>
              <a:t>enabler and catalyst</a:t>
            </a:r>
            <a:r>
              <a:rPr lang="en-US" sz="1700" dirty="0"/>
              <a:t> for advancing the vision and work of the </a:t>
            </a:r>
            <a:r>
              <a:rPr lang="en-US" sz="1700" b="1" dirty="0">
                <a:solidFill>
                  <a:schemeClr val="accent1"/>
                </a:solidFill>
              </a:rPr>
              <a:t>New American University</a:t>
            </a:r>
            <a:r>
              <a:rPr lang="en-US" sz="1700" dirty="0"/>
              <a:t>. We are a values-driven organization. Our commitments are reflected in all the work we do in pursuit of </a:t>
            </a:r>
            <a:r>
              <a:rPr lang="en-US" sz="1700" b="1" dirty="0">
                <a:solidFill>
                  <a:schemeClr val="accent1"/>
                </a:solidFill>
              </a:rPr>
              <a:t>operational excellence, the experience and delight of our community, and our strategic and innovative initiatives</a:t>
            </a:r>
            <a:r>
              <a:rPr lang="en-US" sz="17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4CAEC-6386-8A4D-B9CF-461735472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08" y="1419652"/>
            <a:ext cx="2201348" cy="2648156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130651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0EB2FC2-2CD3-C945-9C5F-2D049961B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5"/>
          <a:stretch/>
        </p:blipFill>
        <p:spPr>
          <a:xfrm>
            <a:off x="1" y="0"/>
            <a:ext cx="929472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44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247B31-95AD-EC4B-851B-20946FC9C7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5CD1B31-F02F-EB4C-A0C3-809CE79EE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60" y="3180954"/>
            <a:ext cx="1143000" cy="1143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9203B3C-1CC2-B241-8BEA-36B197853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659" y="3187235"/>
            <a:ext cx="1143000" cy="1143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DBEF3E-2389-FD4F-8F89-07482E947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312" y="1277661"/>
            <a:ext cx="1143000" cy="1143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F37DE6-2806-1E48-98EE-FEDD4D7F6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462" y="1277661"/>
            <a:ext cx="1143000" cy="1143000"/>
          </a:xfrm>
          <a:prstGeom prst="rect">
            <a:avLst/>
          </a:prstGeom>
        </p:spPr>
      </p:pic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 A simple maturity model</a:t>
            </a:r>
            <a:r>
              <a:rPr lang="en" sz="2800" b="1" i="0" u="none" strike="noStrike" cap="none" dirty="0">
                <a:solidFill>
                  <a:schemeClr val="accent1"/>
                </a:solidFill>
                <a:highlight>
                  <a:srgbClr val="FFC0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54B77F-A66D-194E-AB9B-28B67E689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011" y="3187235"/>
            <a:ext cx="1143000" cy="1143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C979C6A-256D-9146-91B0-15117CB2C3E3}"/>
              </a:ext>
            </a:extLst>
          </p:cNvPr>
          <p:cNvSpPr/>
          <p:nvPr/>
        </p:nvSpPr>
        <p:spPr>
          <a:xfrm>
            <a:off x="3928768" y="4430685"/>
            <a:ext cx="12634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6 | Optimize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E05D00-5F45-2843-95E0-2CD22E30A862}"/>
              </a:ext>
            </a:extLst>
          </p:cNvPr>
          <p:cNvSpPr/>
          <p:nvPr/>
        </p:nvSpPr>
        <p:spPr>
          <a:xfrm>
            <a:off x="1931760" y="4430685"/>
            <a:ext cx="1317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5 | Redesign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D2D466-85CD-C34C-8914-C4E7A22964A4}"/>
              </a:ext>
            </a:extLst>
          </p:cNvPr>
          <p:cNvSpPr/>
          <p:nvPr/>
        </p:nvSpPr>
        <p:spPr>
          <a:xfrm>
            <a:off x="6797268" y="2521111"/>
            <a:ext cx="12650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4 | Integrate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E5766F-7EE0-4545-8D43-BF9FEB374B6D}"/>
              </a:ext>
            </a:extLst>
          </p:cNvPr>
          <p:cNvSpPr/>
          <p:nvPr/>
        </p:nvSpPr>
        <p:spPr>
          <a:xfrm>
            <a:off x="4881297" y="2521111"/>
            <a:ext cx="13933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3 | Automate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5F076-1FA7-EE43-9C5C-952685134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960" y="1286188"/>
            <a:ext cx="1143000" cy="1143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AD84570-6DB7-3F4F-B18D-ED3BC724ED66}"/>
              </a:ext>
            </a:extLst>
          </p:cNvPr>
          <p:cNvSpPr/>
          <p:nvPr/>
        </p:nvSpPr>
        <p:spPr>
          <a:xfrm>
            <a:off x="1128838" y="2521111"/>
            <a:ext cx="11352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1 | Digitize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D4EA54-38F7-F24C-BE92-9F25B6EA5AFA}"/>
              </a:ext>
            </a:extLst>
          </p:cNvPr>
          <p:cNvSpPr/>
          <p:nvPr/>
        </p:nvSpPr>
        <p:spPr>
          <a:xfrm>
            <a:off x="5871275" y="4430685"/>
            <a:ext cx="13083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7 | Analytics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A724D2-FC54-BE45-B5D2-B05768771705}"/>
              </a:ext>
            </a:extLst>
          </p:cNvPr>
          <p:cNvSpPr/>
          <p:nvPr/>
        </p:nvSpPr>
        <p:spPr>
          <a:xfrm>
            <a:off x="2845102" y="2521111"/>
            <a:ext cx="15215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2 | Personalize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AFF844-F2A7-4848-8A49-EA93FA905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4387" y="128618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7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24244F5-A3D4-0544-A04F-1E3CB860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" y="0"/>
            <a:ext cx="913463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50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5AA39-029D-6046-B011-3200F3C89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85874F-04B8-4D4E-AA86-2AD16D7731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3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90D879A-9F13-234E-A408-C0D34924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075"/>
            <a:ext cx="9144000" cy="410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48B4EE-5E7D-A44B-B64A-6E78C4369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18" y="3559958"/>
            <a:ext cx="1834122" cy="13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4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BF73E7-7E51-9345-AA4E-BE56709D6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6884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2691069-378B-2443-9064-F2EC1B59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9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U Template">
  <a:themeElements>
    <a:clrScheme name="ASU Pallet">
      <a:dk1>
        <a:srgbClr val="000000"/>
      </a:dk1>
      <a:lt1>
        <a:srgbClr val="FFFFFF"/>
      </a:lt1>
      <a:dk2>
        <a:srgbClr val="951D40"/>
      </a:dk2>
      <a:lt2>
        <a:srgbClr val="5C6670"/>
      </a:lt2>
      <a:accent1>
        <a:srgbClr val="FFC627"/>
      </a:accent1>
      <a:accent2>
        <a:srgbClr val="95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000000"/>
      </a:accent6>
      <a:hlink>
        <a:srgbClr val="951D40"/>
      </a:hlink>
      <a:folHlink>
        <a:srgbClr val="5C66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U Template">
  <a:themeElements>
    <a:clrScheme name="ASU Pallet">
      <a:dk1>
        <a:srgbClr val="000000"/>
      </a:dk1>
      <a:lt1>
        <a:srgbClr val="FFFFFF"/>
      </a:lt1>
      <a:dk2>
        <a:srgbClr val="951D40"/>
      </a:dk2>
      <a:lt2>
        <a:srgbClr val="5C6670"/>
      </a:lt2>
      <a:accent1>
        <a:srgbClr val="FFC627"/>
      </a:accent1>
      <a:accent2>
        <a:srgbClr val="95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000000"/>
      </a:accent6>
      <a:hlink>
        <a:srgbClr val="951D40"/>
      </a:hlink>
      <a:folHlink>
        <a:srgbClr val="5C66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68</Words>
  <Application>Microsoft Office PowerPoint</Application>
  <PresentationFormat>On-screen Show (16:9)</PresentationFormat>
  <Paragraphs>15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ASU Template</vt:lpstr>
      <vt:lpstr>ASU Template</vt:lpstr>
      <vt:lpstr>Dream, Do, Drive</vt:lpstr>
      <vt:lpstr> UTO Mission.</vt:lpstr>
      <vt:lpstr>PowerPoint Presentation</vt:lpstr>
      <vt:lpstr> A simple maturity model.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Living the Dream</vt:lpstr>
      <vt:lpstr> 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Dream, Do, Drive</dc:title>
  <cp:lastModifiedBy>Tristan Ettleman</cp:lastModifiedBy>
  <cp:revision>19</cp:revision>
  <dcterms:modified xsi:type="dcterms:W3CDTF">2018-07-02T17:44:13Z</dcterms:modified>
</cp:coreProperties>
</file>